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8" r:id="rId5"/>
    <p:sldId id="269" r:id="rId6"/>
    <p:sldId id="270" r:id="rId7"/>
    <p:sldId id="271" r:id="rId8"/>
    <p:sldId id="273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>
        <p:scale>
          <a:sx n="96" d="100"/>
          <a:sy n="96" d="100"/>
        </p:scale>
        <p:origin x="-197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2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7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0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6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7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8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9065D-40C3-4594-BB1E-5F08D1F3DCB9}" type="datetimeFigureOut">
              <a:rPr lang="cs-CZ" smtClean="0"/>
              <a:t>25.9.2019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1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ucenaprsa.cz/jak-se-vysetrit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0C6C83-22E7-4BC4-A1A3-9987E0BA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2" y="1868557"/>
            <a:ext cx="7394713" cy="1518107"/>
          </a:xfrm>
        </p:spPr>
        <p:txBody>
          <a:bodyPr/>
          <a:lstStyle/>
          <a:p>
            <a:r>
              <a:rPr lang="cs-CZ" sz="4600" dirty="0"/>
              <a:t>Onkologické onemocnění prsu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E2ECDD8-29BF-4D5E-8494-9E0C1D367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04112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/>
              <a:t>4. vyučovací hodina</a:t>
            </a:r>
          </a:p>
          <a:p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7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97915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42ECB6-E6E6-4FA6-9695-0B2AE9EF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83" y="640080"/>
            <a:ext cx="10194233" cy="1303867"/>
          </a:xfrm>
        </p:spPr>
        <p:txBody>
          <a:bodyPr>
            <a:normAutofit/>
          </a:bodyPr>
          <a:lstStyle/>
          <a:p>
            <a:r>
              <a:rPr lang="cs-CZ" dirty="0"/>
              <a:t>Výskyt rakoviny prsu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xmlns="" id="{6A321C02-192D-42C5-B07C-2289733F4A1D}"/>
              </a:ext>
            </a:extLst>
          </p:cNvPr>
          <p:cNvGrpSpPr/>
          <p:nvPr/>
        </p:nvGrpSpPr>
        <p:grpSpPr>
          <a:xfrm>
            <a:off x="1875288" y="2034004"/>
            <a:ext cx="8485234" cy="4183916"/>
            <a:chOff x="1875288" y="2034004"/>
            <a:chExt cx="8485234" cy="4183916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xmlns="" id="{195155E7-B68D-42C5-82C8-23B2E4FF1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6"/>
            <a:stretch/>
          </p:blipFill>
          <p:spPr>
            <a:xfrm>
              <a:off x="1875288" y="2034004"/>
              <a:ext cx="8441422" cy="4183916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19EE661E-F67C-48F2-A667-8804718F7BF3}"/>
                </a:ext>
              </a:extLst>
            </p:cNvPr>
            <p:cNvSpPr txBox="1"/>
            <p:nvPr/>
          </p:nvSpPr>
          <p:spPr>
            <a:xfrm flipH="1">
              <a:off x="9961874" y="5843939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(1)</a:t>
              </a: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0791A745-216F-49CA-B5FE-F4FDAD137F09}"/>
              </a:ext>
            </a:extLst>
          </p:cNvPr>
          <p:cNvSpPr txBox="1"/>
          <p:nvPr/>
        </p:nvSpPr>
        <p:spPr>
          <a:xfrm>
            <a:off x="2230124" y="1639601"/>
            <a:ext cx="773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Rakovina prsu je nejčastější nádorové onemocnění u žen!</a:t>
            </a:r>
          </a:p>
        </p:txBody>
      </p:sp>
    </p:spTree>
    <p:extLst>
      <p:ext uri="{BB962C8B-B14F-4D97-AF65-F5344CB8AC3E}">
        <p14:creationId xmlns:p14="http://schemas.microsoft.com/office/powerpoint/2010/main" val="14988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D2F4F2-F781-41DF-8548-73AB8625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xmlns="" id="{63E4771F-CB13-4260-BF44-6BDD38BEC510}"/>
              </a:ext>
            </a:extLst>
          </p:cNvPr>
          <p:cNvGrpSpPr/>
          <p:nvPr/>
        </p:nvGrpSpPr>
        <p:grpSpPr>
          <a:xfrm>
            <a:off x="1389948" y="1217468"/>
            <a:ext cx="9412103" cy="4658400"/>
            <a:chOff x="1389948" y="1217468"/>
            <a:chExt cx="9412103" cy="46584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xmlns="" id="{2F1781D3-4F92-4909-BCDA-2B4469A1C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2"/>
            <a:stretch/>
          </p:blipFill>
          <p:spPr>
            <a:xfrm>
              <a:off x="1389948" y="1217468"/>
              <a:ext cx="9412103" cy="4658400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xmlns="" id="{77C8BF34-D6D4-4AB3-BED4-11A8FD7097F7}"/>
                </a:ext>
              </a:extLst>
            </p:cNvPr>
            <p:cNvSpPr txBox="1"/>
            <p:nvPr/>
          </p:nvSpPr>
          <p:spPr>
            <a:xfrm flipH="1">
              <a:off x="10251353" y="5392592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90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905679-FB5E-493D-B8EA-2BEE80E1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a příznaky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2BBA1C3-3FBD-4027-9274-DB5F0A2F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5909" y="2482718"/>
            <a:ext cx="4718304" cy="576262"/>
          </a:xfrm>
        </p:spPr>
        <p:txBody>
          <a:bodyPr/>
          <a:lstStyle/>
          <a:p>
            <a:r>
              <a:rPr lang="cs-CZ" b="1" dirty="0"/>
              <a:t>Rizikové faktory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B389C1C-0456-48A6-B648-1DFCE509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909" y="3058980"/>
            <a:ext cx="5145422" cy="332796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pohlaví, věk</a:t>
            </a:r>
          </a:p>
          <a:p>
            <a:r>
              <a:rPr lang="cs-CZ" dirty="0"/>
              <a:t>dědičnost </a:t>
            </a:r>
          </a:p>
          <a:p>
            <a:r>
              <a:rPr lang="cs-CZ" dirty="0"/>
              <a:t>hormonální substituční léčba</a:t>
            </a:r>
          </a:p>
          <a:p>
            <a:r>
              <a:rPr lang="cs-CZ" dirty="0"/>
              <a:t>nevhodná strava</a:t>
            </a:r>
          </a:p>
          <a:p>
            <a:r>
              <a:rPr lang="cs-CZ" dirty="0"/>
              <a:t>obezita, nízká pohybová aktivita</a:t>
            </a:r>
          </a:p>
          <a:p>
            <a:r>
              <a:rPr lang="cs-CZ" dirty="0"/>
              <a:t>kouření</a:t>
            </a:r>
          </a:p>
          <a:p>
            <a:r>
              <a:rPr lang="cs-CZ" dirty="0"/>
              <a:t>nekojení, pozdní nebo žádné těhotenství</a:t>
            </a:r>
          </a:p>
          <a:p>
            <a:r>
              <a:rPr lang="cs-CZ" dirty="0"/>
              <a:t>časná menstruace, pozdní nástup menopauzy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E40899E-ADAC-435C-9044-65E0D5B6F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5081" y="2482718"/>
            <a:ext cx="4718304" cy="576262"/>
          </a:xfrm>
        </p:spPr>
        <p:txBody>
          <a:bodyPr/>
          <a:lstStyle/>
          <a:p>
            <a:r>
              <a:rPr lang="cs-CZ" b="1" dirty="0"/>
              <a:t>Příznaky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3369638-257B-4DAB-8051-121E783F0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5081" y="3058980"/>
            <a:ext cx="5371010" cy="330694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nebolestivá bulka – nejčastější příznak</a:t>
            </a:r>
          </a:p>
          <a:p>
            <a:r>
              <a:rPr lang="cs-CZ" dirty="0"/>
              <a:t>bolest, zvětšení prsu</a:t>
            </a:r>
          </a:p>
          <a:p>
            <a:r>
              <a:rPr lang="cs-CZ" dirty="0"/>
              <a:t>vtažení kůže nebo bradavky</a:t>
            </a:r>
          </a:p>
          <a:p>
            <a:r>
              <a:rPr lang="cs-CZ" dirty="0" err="1"/>
              <a:t>důlkovatění</a:t>
            </a:r>
            <a:r>
              <a:rPr lang="cs-CZ" dirty="0"/>
              <a:t>, šupinatění, zduření prsu</a:t>
            </a:r>
          </a:p>
          <a:p>
            <a:r>
              <a:rPr lang="cs-CZ" dirty="0"/>
              <a:t>výtok, krvácení z bradavky</a:t>
            </a:r>
          </a:p>
          <a:p>
            <a:r>
              <a:rPr lang="cs-CZ" dirty="0"/>
              <a:t>dlouhodobý ekzém na prsu, zarudnutí</a:t>
            </a:r>
          </a:p>
          <a:p>
            <a:r>
              <a:rPr lang="cs-CZ" dirty="0"/>
              <a:t>zvětšení lymfatických uzlin nad klíční kostí    a v podpaží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F0F13DE-94DD-40AD-9AF9-AA103A833A34}"/>
              </a:ext>
            </a:extLst>
          </p:cNvPr>
          <p:cNvSpPr txBox="1"/>
          <p:nvPr/>
        </p:nvSpPr>
        <p:spPr>
          <a:xfrm>
            <a:off x="7562172" y="2021053"/>
            <a:ext cx="39937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Při vypozorování jakékoliv změny je nutné navštívit gynekologického nebo praktického lékaře!</a:t>
            </a:r>
          </a:p>
        </p:txBody>
      </p:sp>
    </p:spTree>
    <p:extLst>
      <p:ext uri="{BB962C8B-B14F-4D97-AF65-F5344CB8AC3E}">
        <p14:creationId xmlns:p14="http://schemas.microsoft.com/office/powerpoint/2010/main" val="13560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F10961-FA26-4D88-B7CE-15F1648AF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a sekundární prevence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FA396E2-F688-4851-B271-7A87A190C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815944" cy="3318936"/>
          </a:xfrm>
        </p:spPr>
        <p:txBody>
          <a:bodyPr>
            <a:normAutofit/>
          </a:bodyPr>
          <a:lstStyle/>
          <a:p>
            <a:r>
              <a:rPr lang="cs-CZ" dirty="0"/>
              <a:t>primární prevence</a:t>
            </a:r>
          </a:p>
          <a:p>
            <a:pPr lvl="1"/>
            <a:r>
              <a:rPr lang="cs-CZ" dirty="0"/>
              <a:t>dodržování všeobecných zásad prevence nádorových onemocnění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sekundární prevence</a:t>
            </a:r>
          </a:p>
          <a:p>
            <a:pPr lvl="1"/>
            <a:r>
              <a:rPr lang="cs-CZ" dirty="0"/>
              <a:t>screening rakoviny prsu = </a:t>
            </a:r>
            <a:r>
              <a:rPr lang="cs-CZ" b="1" dirty="0"/>
              <a:t>mamografie</a:t>
            </a:r>
          </a:p>
          <a:p>
            <a:pPr lvl="1"/>
            <a:r>
              <a:rPr lang="cs-CZ" b="1" dirty="0"/>
              <a:t>samovyšetření prsu</a:t>
            </a:r>
          </a:p>
        </p:txBody>
      </p:sp>
    </p:spTree>
    <p:extLst>
      <p:ext uri="{BB962C8B-B14F-4D97-AF65-F5344CB8AC3E}">
        <p14:creationId xmlns:p14="http://schemas.microsoft.com/office/powerpoint/2010/main" val="32042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65C46F-DAD2-4DBE-B556-3A4F4D78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Mamografické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EA1BB5-E256-49D9-88A9-D53C5264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pravidelné preventivní vyšetření rakoviny prsu</a:t>
            </a:r>
          </a:p>
          <a:p>
            <a:r>
              <a:rPr lang="cs-CZ" dirty="0"/>
              <a:t>vyšetření mléčné žlázy u žen bez příznaků</a:t>
            </a:r>
          </a:p>
          <a:p>
            <a:r>
              <a:rPr lang="cs-CZ" dirty="0"/>
              <a:t>zachycení nádoru prsu v časném stadiu</a:t>
            </a:r>
          </a:p>
          <a:p>
            <a:r>
              <a:rPr lang="cs-CZ" dirty="0"/>
              <a:t>vyšetření založené na </a:t>
            </a:r>
            <a:r>
              <a:rPr lang="cs-CZ" dirty="0" err="1"/>
              <a:t>osnímkování</a:t>
            </a:r>
            <a:r>
              <a:rPr lang="cs-CZ" dirty="0"/>
              <a:t> obou prsů</a:t>
            </a:r>
          </a:p>
          <a:p>
            <a:r>
              <a:rPr lang="cs-CZ" dirty="0"/>
              <a:t>hrazeno ženám </a:t>
            </a:r>
            <a:r>
              <a:rPr lang="cs-CZ" b="1" dirty="0"/>
              <a:t>nad 45 let</a:t>
            </a:r>
          </a:p>
          <a:p>
            <a:r>
              <a:rPr lang="cs-CZ" dirty="0"/>
              <a:t>realizuje se </a:t>
            </a:r>
            <a:r>
              <a:rPr lang="cs-CZ" b="1" dirty="0"/>
              <a:t>1x za 2 roky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xmlns="" id="{2740211D-C967-4E89-8D3C-1F33DD756743}"/>
              </a:ext>
            </a:extLst>
          </p:cNvPr>
          <p:cNvGrpSpPr/>
          <p:nvPr/>
        </p:nvGrpSpPr>
        <p:grpSpPr>
          <a:xfrm>
            <a:off x="8020162" y="2095650"/>
            <a:ext cx="3215874" cy="4069623"/>
            <a:chOff x="8020162" y="2095650"/>
            <a:chExt cx="3215874" cy="4069623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xmlns="" id="{694C57C2-16E5-4ABB-961C-93D0B44A6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969" t="37278" r="26562" b="16650"/>
            <a:stretch/>
          </p:blipFill>
          <p:spPr>
            <a:xfrm>
              <a:off x="8020162" y="2095650"/>
              <a:ext cx="3215874" cy="4069623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xmlns="" id="{BC9540D8-C6B9-43AF-BF21-984686681ED4}"/>
                </a:ext>
              </a:extLst>
            </p:cNvPr>
            <p:cNvSpPr txBox="1"/>
            <p:nvPr/>
          </p:nvSpPr>
          <p:spPr>
            <a:xfrm flipH="1">
              <a:off x="10697273" y="5598869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88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E80319-A148-46ED-8FCD-A0B1352F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Samovyšetření prsu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55F5D5D-B310-4565-B596-265239BEC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937" y="2534419"/>
            <a:ext cx="10309514" cy="3542532"/>
          </a:xfrm>
        </p:spPr>
        <p:txBody>
          <a:bodyPr>
            <a:normAutofit/>
          </a:bodyPr>
          <a:lstStyle/>
          <a:p>
            <a:r>
              <a:rPr lang="cs-CZ" dirty="0"/>
              <a:t>Při samovyšetření se pozorují jakékoliv změny na prsu, zejména zmíněné příznaky.</a:t>
            </a:r>
          </a:p>
          <a:p>
            <a:r>
              <a:rPr lang="cs-CZ" dirty="0"/>
              <a:t>Provádí se pravidelně každý měsíc, nejlépe 2. nebo 3. den po menstruaci, kdy jsou prsy bez napětí.  </a:t>
            </a:r>
          </a:p>
          <a:p>
            <a:r>
              <a:rPr lang="cs-CZ" dirty="0"/>
              <a:t>Vhodné je samovyšetření provádět po sprchování teplou vodou.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kupina 29">
            <a:extLst>
              <a:ext uri="{FF2B5EF4-FFF2-40B4-BE49-F238E27FC236}">
                <a16:creationId xmlns:a16="http://schemas.microsoft.com/office/drawing/2014/main" xmlns="" id="{862763C7-BB5E-4C77-8B20-D54692C06A12}"/>
              </a:ext>
            </a:extLst>
          </p:cNvPr>
          <p:cNvGrpSpPr/>
          <p:nvPr/>
        </p:nvGrpSpPr>
        <p:grpSpPr>
          <a:xfrm>
            <a:off x="689422" y="4423415"/>
            <a:ext cx="5517414" cy="1753200"/>
            <a:chOff x="689422" y="4423415"/>
            <a:chExt cx="5517414" cy="1753200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xmlns="" id="{2522B7AC-D3C7-41F2-8CCA-9E81CA730CF0}"/>
                </a:ext>
              </a:extLst>
            </p:cNvPr>
            <p:cNvSpPr/>
            <p:nvPr/>
          </p:nvSpPr>
          <p:spPr>
            <a:xfrm>
              <a:off x="3211219" y="4469628"/>
              <a:ext cx="2995617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 </a:t>
              </a:r>
            </a:p>
            <a:p>
              <a:r>
                <a:rPr lang="cs-CZ" dirty="0"/>
                <a:t>Žena zvedne jednu ruku za hlavu a druhou si vyšetřuje krouživými pohyby celý prs.  </a:t>
              </a:r>
            </a:p>
            <a:p>
              <a:endParaRPr lang="cs-CZ" dirty="0"/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xmlns="" id="{FD76A555-9DC6-4114-8EDD-EE5251621F62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1"/>
            <a:stretch/>
          </p:blipFill>
          <p:spPr bwMode="auto">
            <a:xfrm>
              <a:off x="689422" y="4423415"/>
              <a:ext cx="2469600" cy="1753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xmlns="" id="{F70EA216-AF7A-4AE3-9B4F-60049717ACF8}"/>
              </a:ext>
            </a:extLst>
          </p:cNvPr>
          <p:cNvGrpSpPr/>
          <p:nvPr/>
        </p:nvGrpSpPr>
        <p:grpSpPr>
          <a:xfrm>
            <a:off x="952994" y="2529114"/>
            <a:ext cx="5253842" cy="1777262"/>
            <a:chOff x="952994" y="2529114"/>
            <a:chExt cx="5253842" cy="177726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xmlns="" id="{B4D51AE0-BC2A-4D9A-AEA8-D7B5EFE9B47B}"/>
                </a:ext>
              </a:extLst>
            </p:cNvPr>
            <p:cNvSpPr/>
            <p:nvPr/>
          </p:nvSpPr>
          <p:spPr>
            <a:xfrm>
              <a:off x="3158835" y="2529114"/>
              <a:ext cx="30480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 </a:t>
              </a:r>
            </a:p>
            <a:p>
              <a:r>
                <a:rPr lang="cs-CZ" dirty="0"/>
                <a:t>K vyšetření se používají bříška tří prostředních prstů, vyšetřuje se celý prs, každý prs zvlášť. </a:t>
              </a:r>
            </a:p>
            <a:p>
              <a:endParaRPr lang="cs-CZ" dirty="0"/>
            </a:p>
          </p:txBody>
        </p:sp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xmlns="" id="{C33B5B1D-DDEB-4E4B-93D5-AD300AC9F25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63" t="9704" r="24933" b="60890"/>
            <a:stretch/>
          </p:blipFill>
          <p:spPr bwMode="auto">
            <a:xfrm>
              <a:off x="952994" y="2552050"/>
              <a:ext cx="1942270" cy="17543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xmlns="" id="{40852CF6-4D0B-4F81-B06C-8E4CFDC7F680}"/>
              </a:ext>
            </a:extLst>
          </p:cNvPr>
          <p:cNvGrpSpPr/>
          <p:nvPr/>
        </p:nvGrpSpPr>
        <p:grpSpPr>
          <a:xfrm>
            <a:off x="689421" y="563843"/>
            <a:ext cx="5517413" cy="2031325"/>
            <a:chOff x="689421" y="563843"/>
            <a:chExt cx="5517413" cy="2031325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xmlns="" id="{B7948B84-3D47-4590-99F3-B4E6C26D4B58}"/>
                </a:ext>
              </a:extLst>
            </p:cNvPr>
            <p:cNvSpPr/>
            <p:nvPr/>
          </p:nvSpPr>
          <p:spPr>
            <a:xfrm>
              <a:off x="3158835" y="563843"/>
              <a:ext cx="304799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Nejdříve se vyšetřuje pohledem, kdy žena pozoruje před zrcadlem vzhled prsů. </a:t>
              </a:r>
            </a:p>
            <a:p>
              <a:r>
                <a:rPr lang="cs-CZ" dirty="0"/>
                <a:t>Poté se vyšetřuje pohmatem, nejprve ve stoje před zrcadlem, poté vleže.</a:t>
              </a:r>
            </a:p>
          </p:txBody>
        </p:sp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xmlns="" id="{CC69EF90-F555-44F1-B80E-35344EAF1CE3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1" t="24995" r="51554" b="46481"/>
            <a:stretch/>
          </p:blipFill>
          <p:spPr bwMode="auto">
            <a:xfrm>
              <a:off x="689421" y="701993"/>
              <a:ext cx="2469414" cy="17543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xmlns="" id="{A94213E8-CDD2-4530-97A8-B02DF858568D}"/>
              </a:ext>
            </a:extLst>
          </p:cNvPr>
          <p:cNvGrpSpPr/>
          <p:nvPr/>
        </p:nvGrpSpPr>
        <p:grpSpPr>
          <a:xfrm>
            <a:off x="6305317" y="734549"/>
            <a:ext cx="5517601" cy="1753200"/>
            <a:chOff x="6305317" y="701993"/>
            <a:chExt cx="5517601" cy="1753200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xmlns="" id="{D8F640CB-3B40-41BE-AAE1-D4C71E98AB29}"/>
                </a:ext>
              </a:extLst>
            </p:cNvPr>
            <p:cNvSpPr/>
            <p:nvPr/>
          </p:nvSpPr>
          <p:spPr>
            <a:xfrm>
              <a:off x="8774917" y="750196"/>
              <a:ext cx="304800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 </a:t>
              </a:r>
            </a:p>
            <a:p>
              <a:r>
                <a:rPr lang="cs-CZ" dirty="0"/>
                <a:t>Vyšetří se také bradavka jemným stlačením pro případné odhalení výtoku. </a:t>
              </a:r>
            </a:p>
            <a:p>
              <a:endParaRPr lang="cs-CZ" dirty="0"/>
            </a:p>
          </p:txBody>
        </p:sp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xmlns="" id="{C2216500-8F8D-4633-9774-91468460238F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317" y="701993"/>
              <a:ext cx="2469600" cy="1753200"/>
            </a:xfrm>
            <a:prstGeom prst="rect">
              <a:avLst/>
            </a:prstGeom>
          </p:spPr>
        </p:pic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xmlns="" id="{9E48DC01-4D3A-430D-9C0E-E190C7F33233}"/>
              </a:ext>
            </a:extLst>
          </p:cNvPr>
          <p:cNvSpPr txBox="1"/>
          <p:nvPr/>
        </p:nvSpPr>
        <p:spPr>
          <a:xfrm flipH="1">
            <a:off x="10705282" y="5740158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xmlns="" id="{93721180-B721-42DA-8726-5E55970AE0F8}"/>
              </a:ext>
            </a:extLst>
          </p:cNvPr>
          <p:cNvGrpSpPr/>
          <p:nvPr/>
        </p:nvGrpSpPr>
        <p:grpSpPr>
          <a:xfrm>
            <a:off x="6305317" y="2553176"/>
            <a:ext cx="5396585" cy="3884700"/>
            <a:chOff x="6305317" y="2553176"/>
            <a:chExt cx="5396585" cy="3884700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xmlns="" id="{CE11AB42-EE9F-4E39-B5C4-6845095E5DF7}"/>
                </a:ext>
              </a:extLst>
            </p:cNvPr>
            <p:cNvSpPr/>
            <p:nvPr/>
          </p:nvSpPr>
          <p:spPr>
            <a:xfrm>
              <a:off x="8873398" y="2990778"/>
              <a:ext cx="2755221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 </a:t>
              </a:r>
            </a:p>
            <a:p>
              <a:r>
                <a:rPr lang="cs-CZ" dirty="0"/>
                <a:t>Je nutné vyšetření podpaží a oblasti kolem klíční kosti. Postupně se prohmatávají uzliny v podpaží, a poté jamka nad klíční kostí a oblast nad hrudní kostí. </a:t>
              </a:r>
            </a:p>
            <a:p>
              <a:endParaRPr lang="cs-CZ" sz="1400" dirty="0"/>
            </a:p>
            <a:p>
              <a:endParaRPr lang="cs-CZ" sz="1400" dirty="0"/>
            </a:p>
            <a:p>
              <a:endParaRPr lang="cs-CZ" sz="1400" dirty="0"/>
            </a:p>
            <a:p>
              <a:r>
                <a:rPr lang="cs-CZ" sz="1400" dirty="0">
                  <a:hlinkClick r:id="rId6"/>
                </a:rPr>
                <a:t>samovyšetření prsu </a:t>
              </a:r>
              <a:r>
                <a:rPr lang="cs-CZ" sz="1400">
                  <a:hlinkClick r:id="rId6"/>
                </a:rPr>
                <a:t>– video</a:t>
              </a:r>
              <a:endParaRPr lang="cs-CZ" sz="1400" dirty="0"/>
            </a:p>
            <a:p>
              <a:endParaRPr lang="cs-CZ" dirty="0"/>
            </a:p>
          </p:txBody>
        </p:sp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xmlns="" id="{3BC43C1D-3D95-484D-98DF-10CA88B713C4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317" y="2553176"/>
              <a:ext cx="2469600" cy="175320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xmlns="" id="{95A7579F-7937-417A-A918-A3ABFA4CE6F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317" y="4402107"/>
              <a:ext cx="2469600" cy="1753200"/>
            </a:xfrm>
            <a:prstGeom prst="rect">
              <a:avLst/>
            </a:prstGeom>
          </p:spPr>
        </p:pic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xmlns="" id="{8CE8F314-2ADC-4E2D-B20B-37EF522FE91F}"/>
                </a:ext>
              </a:extLst>
            </p:cNvPr>
            <p:cNvSpPr txBox="1"/>
            <p:nvPr/>
          </p:nvSpPr>
          <p:spPr>
            <a:xfrm flipH="1">
              <a:off x="11303254" y="6016807"/>
              <a:ext cx="398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(4)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9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FD7AED-4537-4BAB-ACB7-AA655001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BA83090-7D96-4ABC-B268-FBD2E943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Rakovina prsu. </a:t>
            </a:r>
            <a:r>
              <a:rPr lang="cs-CZ" i="1" dirty="0" err="1"/>
              <a:t>Vitalion</a:t>
            </a:r>
            <a:r>
              <a:rPr lang="cs-CZ" dirty="0"/>
              <a:t> [online]. c2018 [cit. 2018-06-19]. Dostupné z: https://nemoci.vitalion.cz/rakovina-prsu/</a:t>
            </a:r>
          </a:p>
          <a:p>
            <a:pPr lvl="0"/>
            <a:r>
              <a:rPr lang="cs-CZ" dirty="0"/>
              <a:t>Samovyšetření prsu – návod pro ženy. </a:t>
            </a:r>
            <a:r>
              <a:rPr lang="cs-CZ" i="1" dirty="0" err="1"/>
              <a:t>Mamma</a:t>
            </a:r>
            <a:r>
              <a:rPr lang="cs-CZ" i="1" dirty="0"/>
              <a:t> </a:t>
            </a:r>
            <a:r>
              <a:rPr lang="cs-CZ" i="1" dirty="0" err="1"/>
              <a:t>Help</a:t>
            </a:r>
            <a:r>
              <a:rPr lang="cs-CZ" dirty="0"/>
              <a:t> [online]. c2017 [cit. 2018-05-04]. Dostupné z: http://www.mammahelp.cz/prevence/samovysetreni-prsu/samovysetreni-prsu-navod-pro-zeny/?gclid=EAIaIQobChMI48aWifjf2wIV1oKyCh2oogAQEAAYAiAAEgIfePD_BwE</a:t>
            </a:r>
          </a:p>
          <a:p>
            <a:pPr lvl="0"/>
            <a:r>
              <a:rPr lang="cs-CZ" dirty="0"/>
              <a:t>Mamografické vyšetření. </a:t>
            </a:r>
            <a:r>
              <a:rPr lang="cs-CZ" i="1" dirty="0"/>
              <a:t>Mamo.cz</a:t>
            </a:r>
            <a:r>
              <a:rPr lang="cs-CZ" dirty="0"/>
              <a:t> [online]. 2018, 20. 8. 2014 [cit. 2018-05-08]. Dostupné z: http://www.mamo.cz/index.php?pg=pro-verejnost--mamograficke-vysetreni</a:t>
            </a:r>
          </a:p>
          <a:p>
            <a:r>
              <a:rPr lang="cs-CZ" i="1" dirty="0" err="1"/>
              <a:t>Mamma</a:t>
            </a:r>
            <a:r>
              <a:rPr lang="cs-CZ" i="1" dirty="0"/>
              <a:t> </a:t>
            </a:r>
            <a:r>
              <a:rPr lang="cs-CZ" i="1" dirty="0" err="1"/>
              <a:t>Help</a:t>
            </a:r>
            <a:r>
              <a:rPr lang="cs-CZ" dirty="0"/>
              <a:t> [online]. c2017 [cit. 2018-05-10]. Dostupné z: http://www.mammahelp.cz/</a:t>
            </a:r>
          </a:p>
          <a:p>
            <a:pPr marL="0" indent="0">
              <a:buNone/>
            </a:pPr>
            <a:r>
              <a:rPr lang="cs-CZ" dirty="0"/>
              <a:t>Zdroje obrázků:</a:t>
            </a:r>
          </a:p>
          <a:p>
            <a:pPr lvl="0"/>
            <a:r>
              <a:rPr lang="cs-CZ" dirty="0"/>
              <a:t>(1), (2): </a:t>
            </a:r>
            <a:r>
              <a:rPr lang="cs-CZ" i="1" dirty="0"/>
              <a:t>Novotvary 2015 ČR </a:t>
            </a:r>
            <a:r>
              <a:rPr lang="cs-CZ" dirty="0"/>
              <a:t>[online]. Praha: Ústav zdravotnických informací a statistik ČR, 2015. [cit. 2018-04-30]. </a:t>
            </a:r>
            <a:r>
              <a:rPr lang="cs-CZ" dirty="0">
                <a:solidFill>
                  <a:schemeClr val="tx1"/>
                </a:solidFill>
              </a:rPr>
              <a:t>Dostupné z: http://www.uzis.cz/publikace/novotvary-2015</a:t>
            </a:r>
          </a:p>
          <a:p>
            <a:r>
              <a:rPr lang="cs-CZ" dirty="0"/>
              <a:t>(3), (4): </a:t>
            </a:r>
            <a:r>
              <a:rPr lang="cs-CZ" i="1" dirty="0" err="1"/>
              <a:t>Mamma</a:t>
            </a:r>
            <a:r>
              <a:rPr lang="cs-CZ" i="1" dirty="0"/>
              <a:t> </a:t>
            </a:r>
            <a:r>
              <a:rPr lang="cs-CZ" i="1" dirty="0" err="1"/>
              <a:t>Help</a:t>
            </a:r>
            <a:r>
              <a:rPr lang="cs-CZ" dirty="0"/>
              <a:t> [online]. c2017 [cit. 2018-05-10]. Dostupné z: http://www.mammahelp.cz/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854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</TotalTime>
  <Words>339</Words>
  <Application>Microsoft Office PowerPoint</Application>
  <PresentationFormat>Vlastní</PresentationFormat>
  <Paragraphs>70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Organika</vt:lpstr>
      <vt:lpstr>Onkologické onemocnění prsu</vt:lpstr>
      <vt:lpstr>Výskyt rakoviny prsu</vt:lpstr>
      <vt:lpstr>Prezentace aplikace PowerPoint</vt:lpstr>
      <vt:lpstr>Rizikové faktory a příznaky</vt:lpstr>
      <vt:lpstr>Primární a sekundární prevence</vt:lpstr>
      <vt:lpstr>Mamografické vyšetření</vt:lpstr>
      <vt:lpstr>Samovyšetření prsu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tlustého střeva a konečníku</dc:title>
  <dc:creator>Zdeňka Smejkalová</dc:creator>
  <cp:lastModifiedBy>Mgr. Jana Nedbalová</cp:lastModifiedBy>
  <cp:revision>27</cp:revision>
  <dcterms:created xsi:type="dcterms:W3CDTF">2018-12-02T17:59:35Z</dcterms:created>
  <dcterms:modified xsi:type="dcterms:W3CDTF">2019-09-25T10:51:52Z</dcterms:modified>
</cp:coreProperties>
</file>