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CE485-4D6C-4755-B99E-8BF76AE22876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429DA-D5F3-435C-8795-09A40CF6FB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42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499065D-40C3-4594-BB1E-5F08D1F3DCB9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81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36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023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753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703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994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456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761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85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57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7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40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27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415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23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68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02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99065D-40C3-4594-BB1E-5F08D1F3DCB9}" type="datetimeFigureOut">
              <a:rPr lang="cs-CZ" smtClean="0"/>
              <a:t>29.03.2019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717F08-22F7-4E4A-9B03-89D02E22BA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15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ko.cz/" TargetMode="External"/><Relationship Id="rId2" Type="http://schemas.openxmlformats.org/officeDocument/2006/relationships/hyperlink" Target="http://www.lpr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hyperlink" Target="http://www.mou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ze.cz/" TargetMode="External"/><Relationship Id="rId2" Type="http://schemas.openxmlformats.org/officeDocument/2006/relationships/hyperlink" Target="http://www.mammahelp.cz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komajak.cz/strevo-tour" TargetMode="External"/><Relationship Id="rId2" Type="http://schemas.openxmlformats.org/officeDocument/2006/relationships/hyperlink" Target="http://www.stkprochlapy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zdravekoule.cz/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://www.onkomajak.cz/zdraveplic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akovinavarlat.cz/" TargetMode="External"/><Relationship Id="rId5" Type="http://schemas.openxmlformats.org/officeDocument/2006/relationships/hyperlink" Target="http://www.vychovakezdravi.cz/" TargetMode="External"/><Relationship Id="rId4" Type="http://schemas.openxmlformats.org/officeDocument/2006/relationships/hyperlink" Target="http://www.projekt35.cz/" TargetMode="External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dravaprsa.cz/" TargetMode="External"/><Relationship Id="rId2" Type="http://schemas.openxmlformats.org/officeDocument/2006/relationships/hyperlink" Target="http://www.rucenaprsa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www.maskoule.cz/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://www.mesicraka.cz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www.dialog-jessenius.cz/projekt/hlidej-si-me" TargetMode="External"/><Relationship Id="rId4" Type="http://schemas.openxmlformats.org/officeDocument/2006/relationships/hyperlink" Target="http://www.hlidackouli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0C6C83-22E7-4BC4-A1A3-9987E0BA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1652" y="1868557"/>
            <a:ext cx="7394713" cy="1518107"/>
          </a:xfrm>
        </p:spPr>
        <p:txBody>
          <a:bodyPr/>
          <a:lstStyle/>
          <a:p>
            <a:r>
              <a:rPr lang="cs-CZ" sz="3900" dirty="0"/>
              <a:t>Kde hledat </a:t>
            </a:r>
            <a:r>
              <a:rPr lang="cs-CZ" sz="3900"/>
              <a:t>informace                 o </a:t>
            </a:r>
            <a:r>
              <a:rPr lang="cs-CZ" sz="3900" dirty="0"/>
              <a:t>onkologických onemocněních?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2ECDD8-29BF-4D5E-8494-9E0C1D367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704112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10. vyučovací hodina</a:t>
            </a:r>
          </a:p>
          <a:p>
            <a:pPr algn="l"/>
            <a:endParaRPr lang="cs-CZ" dirty="0"/>
          </a:p>
          <a:p>
            <a:pPr algn="l"/>
            <a:endParaRPr lang="cs-CZ" dirty="0"/>
          </a:p>
          <a:p>
            <a:pPr algn="l"/>
            <a:r>
              <a:rPr lang="cs-CZ" sz="1600" dirty="0"/>
              <a:t>Vypracovala: Bc. Zdeňka Smejkalová</a:t>
            </a:r>
          </a:p>
        </p:txBody>
      </p:sp>
    </p:spTree>
    <p:extLst>
      <p:ext uri="{BB962C8B-B14F-4D97-AF65-F5344CB8AC3E}">
        <p14:creationId xmlns:p14="http://schemas.microsoft.com/office/powerpoint/2010/main" val="979159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41D98B-F7F1-43D0-AC0E-DEF34E61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cs-CZ"/>
              <a:t>Organizace a nadace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74F3C8-849D-4FDD-A113-926C5DB8A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Liga proti rakovině</a:t>
            </a:r>
          </a:p>
          <a:p>
            <a:r>
              <a:rPr lang="cs-CZ" dirty="0"/>
              <a:t>všeobecné zaměření na nádorová onemocnění</a:t>
            </a:r>
          </a:p>
          <a:p>
            <a:r>
              <a:rPr lang="cs-CZ" dirty="0"/>
              <a:t>Květinový den</a:t>
            </a:r>
          </a:p>
          <a:p>
            <a:pPr marL="0" indent="0">
              <a:buNone/>
            </a:pPr>
            <a:r>
              <a:rPr lang="cs-CZ" sz="1400" u="sng" dirty="0">
                <a:hlinkClick r:id="rId2"/>
              </a:rPr>
              <a:t>www.lpr.cz</a:t>
            </a:r>
            <a:r>
              <a:rPr lang="cs-CZ" sz="1400" dirty="0"/>
              <a:t>, </a:t>
            </a:r>
            <a:r>
              <a:rPr lang="cs-CZ" sz="1400" u="sng" dirty="0">
                <a:hlinkClick r:id="rId3"/>
              </a:rPr>
              <a:t>www.onko.cz</a:t>
            </a:r>
            <a:endParaRPr lang="cs-CZ" sz="1400" u="sng" dirty="0"/>
          </a:p>
          <a:p>
            <a:pPr marL="0" indent="0">
              <a:buNone/>
            </a:pPr>
            <a:r>
              <a:rPr lang="cs-CZ" b="1" dirty="0"/>
              <a:t>Masarykův onkologický ústav</a:t>
            </a:r>
          </a:p>
          <a:p>
            <a:r>
              <a:rPr lang="cs-CZ" dirty="0"/>
              <a:t>všeobecné zaměření na nádorová onemocnění</a:t>
            </a:r>
          </a:p>
          <a:p>
            <a:pPr marL="0" indent="0">
              <a:buNone/>
            </a:pPr>
            <a:r>
              <a:rPr lang="cs-CZ" sz="1400" u="sng" dirty="0">
                <a:hlinkClick r:id="rId4"/>
              </a:rPr>
              <a:t>www.mou.cz</a:t>
            </a:r>
            <a:r>
              <a:rPr lang="cs-CZ" sz="1400" u="sng" dirty="0"/>
              <a:t> </a:t>
            </a:r>
            <a:endParaRPr lang="cs-CZ" sz="1400" dirty="0"/>
          </a:p>
          <a:p>
            <a:endParaRPr lang="cs-CZ" dirty="0"/>
          </a:p>
        </p:txBody>
      </p:sp>
      <p:pic>
        <p:nvPicPr>
          <p:cNvPr id="1028" name="Picture 4" descr="VÃ½sledek obrÃ¡zku pro liga proti rakovinÄ">
            <a:extLst>
              <a:ext uri="{FF2B5EF4-FFF2-40B4-BE49-F238E27FC236}">
                <a16:creationId xmlns:a16="http://schemas.microsoft.com/office/drawing/2014/main" id="{AC414453-FED6-43FB-BAE9-EA1093101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328902"/>
            <a:ext cx="2647950" cy="109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lpr.cz/wp-content/uploads/2019/02/Kyti%C4%8Dka-2019-1-247x500.jpg">
            <a:extLst>
              <a:ext uri="{FF2B5EF4-FFF2-40B4-BE49-F238E27FC236}">
                <a16:creationId xmlns:a16="http://schemas.microsoft.com/office/drawing/2014/main" id="{3DC9A5E0-74F7-4F1B-A1D0-ED904660D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163" y="2556932"/>
            <a:ext cx="927432" cy="18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5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634C87A-A3A5-456C-972C-F645ABB02044}"/>
              </a:ext>
            </a:extLst>
          </p:cNvPr>
          <p:cNvSpPr txBox="1"/>
          <p:nvPr/>
        </p:nvSpPr>
        <p:spPr>
          <a:xfrm>
            <a:off x="928255" y="1011382"/>
            <a:ext cx="10224654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2400" b="1" dirty="0" err="1"/>
              <a:t>Mamma</a:t>
            </a:r>
            <a:r>
              <a:rPr lang="cs-CZ" sz="2400" b="1" dirty="0"/>
              <a:t> </a:t>
            </a:r>
            <a:r>
              <a:rPr lang="cs-CZ" sz="2400" b="1" dirty="0" err="1"/>
              <a:t>help</a:t>
            </a:r>
            <a:endParaRPr lang="cs-CZ" sz="2400" b="1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rakovina prsu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informace o samovyšetření prsu</a:t>
            </a:r>
          </a:p>
          <a:p>
            <a:pPr>
              <a:spcBef>
                <a:spcPts val="600"/>
              </a:spcBef>
            </a:pPr>
            <a:r>
              <a:rPr lang="cs-CZ" sz="1400" u="sng" dirty="0">
                <a:hlinkClick r:id="rId2"/>
              </a:rPr>
              <a:t>www.mammahelp.cz</a:t>
            </a:r>
            <a:endParaRPr lang="cs-CZ" sz="14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spcBef>
                <a:spcPts val="600"/>
              </a:spcBef>
            </a:pPr>
            <a:r>
              <a:rPr lang="cs-CZ" sz="2400" b="1" dirty="0"/>
              <a:t>Nadace Vize 97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rakovina tlustého střeva a konečníku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/>
              <a:t>nadace Dagmar a Václava Havlových</a:t>
            </a:r>
          </a:p>
          <a:p>
            <a:pPr>
              <a:spcBef>
                <a:spcPts val="600"/>
              </a:spcBef>
            </a:pPr>
            <a:r>
              <a:rPr lang="cs-CZ" sz="1400" u="sng" dirty="0">
                <a:hlinkClick r:id="rId3"/>
              </a:rPr>
              <a:t>www.vize.cz</a:t>
            </a:r>
            <a:endParaRPr lang="cs-CZ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endParaRPr lang="cs-CZ" dirty="0"/>
          </a:p>
        </p:txBody>
      </p:sp>
      <p:pic>
        <p:nvPicPr>
          <p:cNvPr id="2054" name="Picture 6" descr="VÃ½sledek obrÃ¡zku pro nadace vize 97">
            <a:extLst>
              <a:ext uri="{FF2B5EF4-FFF2-40B4-BE49-F238E27FC236}">
                <a16:creationId xmlns:a16="http://schemas.microsoft.com/office/drawing/2014/main" id="{94DF5C9B-B2B9-49D2-9CDA-B74BCB219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3" r="12828"/>
          <a:stretch/>
        </p:blipFill>
        <p:spPr bwMode="auto">
          <a:xfrm>
            <a:off x="6664037" y="3202132"/>
            <a:ext cx="246611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Ã½sledek obrÃ¡zku pro mammahelp">
            <a:extLst>
              <a:ext uri="{FF2B5EF4-FFF2-40B4-BE49-F238E27FC236}">
                <a16:creationId xmlns:a16="http://schemas.microsoft.com/office/drawing/2014/main" id="{5E46E8B9-74BA-4C7C-9E74-D01AE3753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91" y="936596"/>
            <a:ext cx="3429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5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41D98B-F7F1-43D0-AC0E-DEF34E61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cs-CZ" dirty="0"/>
              <a:t>Projekty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74F3C8-849D-4FDD-A113-926C5DB8A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1"/>
            <a:ext cx="9601196" cy="3746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600" b="1" dirty="0"/>
              <a:t>STK pro chlapy</a:t>
            </a:r>
          </a:p>
          <a:p>
            <a:r>
              <a:rPr lang="cs-CZ" dirty="0"/>
              <a:t>rakovina tlustého střeva a konečníku</a:t>
            </a:r>
          </a:p>
          <a:p>
            <a:r>
              <a:rPr lang="cs-CZ" dirty="0"/>
              <a:t>rakovina varlat, rakovina prostaty</a:t>
            </a:r>
          </a:p>
          <a:p>
            <a:r>
              <a:rPr lang="cs-CZ" dirty="0"/>
              <a:t>„Manuál pro údržbu chlapa“</a:t>
            </a:r>
          </a:p>
          <a:p>
            <a:pPr marL="0" indent="0">
              <a:buNone/>
            </a:pPr>
            <a:r>
              <a:rPr lang="cs-CZ" sz="1500" u="sng" dirty="0">
                <a:hlinkClick r:id="rId2"/>
              </a:rPr>
              <a:t>www.stkprochlapy.cz</a:t>
            </a:r>
            <a:endParaRPr lang="cs-CZ" sz="1500" u="sng" dirty="0"/>
          </a:p>
          <a:p>
            <a:pPr marL="0" indent="0">
              <a:buNone/>
            </a:pPr>
            <a:r>
              <a:rPr lang="cs-CZ" sz="2600" b="1" dirty="0"/>
              <a:t>Střevo tour</a:t>
            </a:r>
          </a:p>
          <a:p>
            <a:r>
              <a:rPr lang="cs-CZ" dirty="0"/>
              <a:t>rakovina tlustého střeva a konečníku</a:t>
            </a:r>
          </a:p>
          <a:p>
            <a:r>
              <a:rPr lang="cs-CZ" dirty="0"/>
              <a:t>nafukovací maketa tlustého střeva v českých městech</a:t>
            </a:r>
          </a:p>
          <a:p>
            <a:pPr marL="0" indent="0">
              <a:buNone/>
            </a:pPr>
            <a:r>
              <a:rPr lang="cs-CZ" sz="1500" u="sng" dirty="0">
                <a:hlinkClick r:id="rId3"/>
              </a:rPr>
              <a:t>www.onkomajak.cz/strevo-tour</a:t>
            </a:r>
            <a:endParaRPr lang="cs-CZ" sz="1500" dirty="0"/>
          </a:p>
        </p:txBody>
      </p:sp>
      <p:pic>
        <p:nvPicPr>
          <p:cNvPr id="3076" name="Picture 4" descr="VÃ½sledek obrÃ¡zku pro stk pro chlapy">
            <a:extLst>
              <a:ext uri="{FF2B5EF4-FFF2-40B4-BE49-F238E27FC236}">
                <a16:creationId xmlns:a16="http://schemas.microsoft.com/office/drawing/2014/main" id="{307A376A-B5F6-4BCA-B0F9-8C459AB880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6" t="25013" r="15469" b="47891"/>
          <a:stretch/>
        </p:blipFill>
        <p:spPr bwMode="auto">
          <a:xfrm>
            <a:off x="6534149" y="2777066"/>
            <a:ext cx="4705351" cy="118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Ã½sledek obrÃ¡zku pro stÅevo tour">
            <a:extLst>
              <a:ext uri="{FF2B5EF4-FFF2-40B4-BE49-F238E27FC236}">
                <a16:creationId xmlns:a16="http://schemas.microsoft.com/office/drawing/2014/main" id="{99873003-388B-4291-84C3-5C9D40255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231610"/>
            <a:ext cx="3083413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22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634C87A-A3A5-456C-972C-F645ABB02044}"/>
              </a:ext>
            </a:extLst>
          </p:cNvPr>
          <p:cNvSpPr txBox="1"/>
          <p:nvPr/>
        </p:nvSpPr>
        <p:spPr>
          <a:xfrm>
            <a:off x="858983" y="734291"/>
            <a:ext cx="10072253" cy="721736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2400" b="1" dirty="0"/>
              <a:t>Zdravé plíce							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rakovina plic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maketa plic v českých městech</a:t>
            </a:r>
          </a:p>
          <a:p>
            <a:pPr>
              <a:spcBef>
                <a:spcPts val="600"/>
              </a:spcBef>
            </a:pPr>
            <a:r>
              <a:rPr lang="cs-CZ" sz="1400" u="sng" dirty="0">
                <a:hlinkClick r:id="rId2"/>
              </a:rPr>
              <a:t>www.onkomajak.cz/zdraveplice</a:t>
            </a:r>
            <a:endParaRPr lang="cs-CZ" sz="1400" dirty="0"/>
          </a:p>
          <a:p>
            <a:pPr>
              <a:spcBef>
                <a:spcPts val="600"/>
              </a:spcBef>
            </a:pPr>
            <a:endParaRPr lang="cs-CZ" sz="2400" dirty="0"/>
          </a:p>
          <a:p>
            <a:pPr>
              <a:spcBef>
                <a:spcPts val="600"/>
              </a:spcBef>
            </a:pPr>
            <a:endParaRPr lang="cs-CZ" sz="2400" dirty="0"/>
          </a:p>
          <a:p>
            <a:pPr>
              <a:spcBef>
                <a:spcPts val="600"/>
              </a:spcBef>
            </a:pPr>
            <a:endParaRPr lang="cs-CZ" sz="2400" dirty="0"/>
          </a:p>
          <a:p>
            <a:pPr>
              <a:spcBef>
                <a:spcPts val="600"/>
              </a:spcBef>
            </a:pPr>
            <a:endParaRPr lang="cs-CZ" sz="2400" dirty="0"/>
          </a:p>
          <a:p>
            <a:pPr>
              <a:spcBef>
                <a:spcPts val="600"/>
              </a:spcBef>
            </a:pPr>
            <a:endParaRPr lang="cs-CZ" sz="2800" b="1" dirty="0"/>
          </a:p>
          <a:p>
            <a:pPr>
              <a:spcBef>
                <a:spcPts val="600"/>
              </a:spcBef>
            </a:pPr>
            <a:r>
              <a:rPr lang="cs-CZ" sz="2400" b="1" dirty="0"/>
              <a:t>Zdravé koule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rakovina prsu a varlat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realizace ve školním prostředí</a:t>
            </a:r>
          </a:p>
          <a:p>
            <a:pPr>
              <a:spcBef>
                <a:spcPts val="600"/>
              </a:spcBef>
            </a:pPr>
            <a:r>
              <a:rPr lang="cs-CZ" sz="1400" u="sng" dirty="0">
                <a:hlinkClick r:id="rId3"/>
              </a:rPr>
              <a:t>www.zdravekoule.cz</a:t>
            </a:r>
            <a:endParaRPr lang="cs-CZ" sz="1400" dirty="0"/>
          </a:p>
          <a:p>
            <a:pPr>
              <a:spcBef>
                <a:spcPts val="600"/>
              </a:spcBef>
            </a:pPr>
            <a:endParaRPr lang="cs-CZ" sz="2400" dirty="0"/>
          </a:p>
          <a:p>
            <a:pPr>
              <a:spcBef>
                <a:spcPts val="600"/>
              </a:spcBef>
            </a:pPr>
            <a:endParaRPr lang="cs-CZ" sz="2400" dirty="0"/>
          </a:p>
          <a:p>
            <a:pPr>
              <a:spcBef>
                <a:spcPts val="600"/>
              </a:spcBef>
            </a:pPr>
            <a:endParaRPr lang="cs-CZ" sz="24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spcBef>
                <a:spcPts val="600"/>
              </a:spcBef>
            </a:pPr>
            <a:r>
              <a:rPr lang="cs-CZ" sz="2400" b="1" dirty="0"/>
              <a:t>Projekt 35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rakovina prsu</a:t>
            </a:r>
          </a:p>
          <a:p>
            <a:pPr>
              <a:spcBef>
                <a:spcPts val="600"/>
              </a:spcBef>
            </a:pPr>
            <a:r>
              <a:rPr lang="cs-CZ" sz="1400" u="sng" dirty="0">
                <a:hlinkClick r:id="rId4"/>
              </a:rPr>
              <a:t>www.projekt35.cz</a:t>
            </a:r>
            <a:endParaRPr lang="cs-CZ" sz="1400" dirty="0"/>
          </a:p>
          <a:p>
            <a:pPr>
              <a:spcBef>
                <a:spcPts val="600"/>
              </a:spcBef>
            </a:pPr>
            <a:endParaRPr lang="cs-CZ" sz="2400" dirty="0"/>
          </a:p>
          <a:p>
            <a:pPr>
              <a:spcBef>
                <a:spcPts val="600"/>
              </a:spcBef>
            </a:pPr>
            <a:r>
              <a:rPr lang="cs-CZ" sz="2400" b="1" dirty="0"/>
              <a:t>Spirála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rakovina děložního čípku</a:t>
            </a:r>
          </a:p>
          <a:p>
            <a:pPr>
              <a:spcBef>
                <a:spcPts val="600"/>
              </a:spcBef>
            </a:pPr>
            <a:r>
              <a:rPr lang="cs-CZ" sz="1400" dirty="0">
                <a:hlinkClick r:id="rId5"/>
              </a:rPr>
              <a:t>http://www.vychovakezdravi.cz/</a:t>
            </a:r>
            <a:endParaRPr lang="cs-CZ" sz="1400" dirty="0"/>
          </a:p>
          <a:p>
            <a:pPr>
              <a:spcBef>
                <a:spcPts val="600"/>
              </a:spcBef>
            </a:pPr>
            <a:endParaRPr lang="cs-CZ" sz="2400" dirty="0"/>
          </a:p>
          <a:p>
            <a:pPr>
              <a:spcBef>
                <a:spcPts val="600"/>
              </a:spcBef>
            </a:pPr>
            <a:endParaRPr lang="cs-CZ" sz="2400" dirty="0"/>
          </a:p>
          <a:p>
            <a:pPr>
              <a:spcBef>
                <a:spcPts val="600"/>
              </a:spcBef>
            </a:pPr>
            <a:r>
              <a:rPr lang="cs-CZ" sz="2400" b="1" dirty="0"/>
              <a:t>Rakovinavarlat.cz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rakovina varlat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odborné informace o onemocnění</a:t>
            </a:r>
          </a:p>
          <a:p>
            <a:pPr>
              <a:spcBef>
                <a:spcPts val="600"/>
              </a:spcBef>
            </a:pPr>
            <a:r>
              <a:rPr lang="cs-CZ" sz="1400" u="sng" dirty="0">
                <a:hlinkClick r:id="rId6"/>
              </a:rPr>
              <a:t>www.rakovinavarlat.cz</a:t>
            </a:r>
            <a:endParaRPr lang="cs-CZ" sz="14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spcBef>
                <a:spcPts val="600"/>
              </a:spcBef>
            </a:pPr>
            <a:endParaRPr lang="cs-CZ" sz="2400" dirty="0"/>
          </a:p>
          <a:p>
            <a:pPr>
              <a:spcBef>
                <a:spcPts val="600"/>
              </a:spcBef>
            </a:pPr>
            <a:endParaRPr lang="cs-CZ" sz="2400" b="1" dirty="0"/>
          </a:p>
        </p:txBody>
      </p:sp>
      <p:pic>
        <p:nvPicPr>
          <p:cNvPr id="7" name="Picture 2" descr="VÃ½sledek obrÃ¡zku pro zdravÃ© plÃ­ce">
            <a:extLst>
              <a:ext uri="{FF2B5EF4-FFF2-40B4-BE49-F238E27FC236}">
                <a16:creationId xmlns:a16="http://schemas.microsoft.com/office/drawing/2014/main" id="{F4FDE5EC-EA24-44A4-A2EA-DCA7DD8C9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18" y="2429715"/>
            <a:ext cx="2313709" cy="173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B69FE2F-F2D8-48D1-AD68-4CCBBB0642C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432" t="12911" r="67273" b="69100"/>
          <a:stretch/>
        </p:blipFill>
        <p:spPr>
          <a:xfrm>
            <a:off x="8157600" y="833641"/>
            <a:ext cx="2216726" cy="1225394"/>
          </a:xfrm>
          <a:prstGeom prst="rect">
            <a:avLst/>
          </a:prstGeom>
        </p:spPr>
      </p:pic>
      <p:pic>
        <p:nvPicPr>
          <p:cNvPr id="4102" name="Picture 6" descr="VÃ½sledek obrÃ¡zku pro spirÃ¡la prevence rakoviny dÄloÅ¾nÃ­ho ÄÃ­pku">
            <a:extLst>
              <a:ext uri="{FF2B5EF4-FFF2-40B4-BE49-F238E27FC236}">
                <a16:creationId xmlns:a16="http://schemas.microsoft.com/office/drawing/2014/main" id="{FB6299FF-14C7-4935-AB16-D4A5E487C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53" y="2931218"/>
            <a:ext cx="1917381" cy="9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64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41D98B-F7F1-43D0-AC0E-DEF34E61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cs-CZ" dirty="0"/>
              <a:t>Kampaně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74F3C8-849D-4FDD-A113-926C5DB8A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1"/>
            <a:ext cx="9601196" cy="3746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600" b="1" dirty="0"/>
              <a:t>Ruce na prsa</a:t>
            </a:r>
          </a:p>
          <a:p>
            <a:r>
              <a:rPr lang="cs-CZ" dirty="0"/>
              <a:t>rakovina prsu</a:t>
            </a:r>
          </a:p>
          <a:p>
            <a:r>
              <a:rPr lang="cs-CZ" dirty="0"/>
              <a:t>samovyšetření prsu, video</a:t>
            </a:r>
          </a:p>
          <a:p>
            <a:r>
              <a:rPr lang="cs-CZ" dirty="0"/>
              <a:t>stejnojmenná aplikace pro připomenutí dne samovyšetření</a:t>
            </a:r>
          </a:p>
          <a:p>
            <a:pPr marL="0" indent="0">
              <a:buNone/>
            </a:pPr>
            <a:r>
              <a:rPr lang="cs-CZ" sz="1500" u="sng" dirty="0">
                <a:hlinkClick r:id="rId2"/>
              </a:rPr>
              <a:t>www.rucenaprsa.cz</a:t>
            </a:r>
            <a:endParaRPr lang="cs-CZ" sz="1500" u="sng" dirty="0"/>
          </a:p>
          <a:p>
            <a:pPr marL="0" indent="0">
              <a:buNone/>
            </a:pPr>
            <a:r>
              <a:rPr lang="cs-CZ" sz="2600" b="1" dirty="0"/>
              <a:t>Avon – Zdravá prsa</a:t>
            </a:r>
          </a:p>
          <a:p>
            <a:r>
              <a:rPr lang="cs-CZ" dirty="0"/>
              <a:t>rakovina prsu</a:t>
            </a:r>
          </a:p>
          <a:p>
            <a:r>
              <a:rPr lang="cs-CZ" dirty="0"/>
              <a:t>symbol – růžová stužka</a:t>
            </a:r>
          </a:p>
          <a:p>
            <a:pPr marL="0" indent="0">
              <a:buNone/>
            </a:pPr>
            <a:r>
              <a:rPr lang="cs-CZ" sz="1500" u="sng" dirty="0">
                <a:hlinkClick r:id="rId3"/>
              </a:rPr>
              <a:t>www.zdravaprsa.cz</a:t>
            </a:r>
            <a:endParaRPr lang="cs-CZ" sz="15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2BA11C1-9D5D-4639-A41D-0523B1C29B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372" r="51094" b="44720"/>
          <a:stretch/>
        </p:blipFill>
        <p:spPr>
          <a:xfrm>
            <a:off x="5558924" y="2486829"/>
            <a:ext cx="3056756" cy="136723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224AAB4-0073-472A-8E70-37680EE7E1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69" t="20541" r="72969" b="65733"/>
          <a:stretch/>
        </p:blipFill>
        <p:spPr>
          <a:xfrm>
            <a:off x="5410200" y="4237951"/>
            <a:ext cx="4046084" cy="163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2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634C87A-A3A5-456C-972C-F645ABB02044}"/>
              </a:ext>
            </a:extLst>
          </p:cNvPr>
          <p:cNvSpPr txBox="1"/>
          <p:nvPr/>
        </p:nvSpPr>
        <p:spPr>
          <a:xfrm>
            <a:off x="858983" y="734291"/>
            <a:ext cx="9905999" cy="744819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2400" b="1" dirty="0"/>
              <a:t>Měsíc raka							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rakovina děložního čípku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1400" u="sng" dirty="0">
                <a:hlinkClick r:id="rId2"/>
              </a:rPr>
              <a:t>www.mesicraka.cz</a:t>
            </a:r>
            <a:endParaRPr lang="cs-CZ" sz="2800" b="1" dirty="0"/>
          </a:p>
          <a:p>
            <a:pPr>
              <a:spcBef>
                <a:spcPts val="600"/>
              </a:spcBef>
            </a:pPr>
            <a:r>
              <a:rPr lang="cs-CZ" sz="2400" b="1" dirty="0"/>
              <a:t>Máš koule?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rakovina varlat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samovyšetření varlat, video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1400" u="sng" dirty="0">
                <a:hlinkClick r:id="rId3"/>
              </a:rPr>
              <a:t>www.maskoule.cz</a:t>
            </a:r>
            <a:endParaRPr lang="cs-CZ" sz="2400" dirty="0"/>
          </a:p>
          <a:p>
            <a:pPr>
              <a:spcBef>
                <a:spcPts val="600"/>
              </a:spcBef>
            </a:pPr>
            <a:r>
              <a:rPr lang="cs-CZ" sz="2400" b="1" dirty="0"/>
              <a:t>Hlídač koulí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mobilní aplikace pro připomenutí dne samovyšetření varlat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1400" u="sng" dirty="0">
                <a:hlinkClick r:id="rId4"/>
              </a:rPr>
              <a:t>www.hlidackouli.cz</a:t>
            </a:r>
            <a:endParaRPr lang="cs-CZ" sz="1400" dirty="0"/>
          </a:p>
          <a:p>
            <a:pPr>
              <a:spcBef>
                <a:spcPts val="600"/>
              </a:spcBef>
            </a:pPr>
            <a:r>
              <a:rPr lang="cs-CZ" sz="2400" b="1" dirty="0"/>
              <a:t>Hlídej si mě!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rakovina prsu a varlat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1400" u="sng" dirty="0">
                <a:hlinkClick r:id="rId5"/>
              </a:rPr>
              <a:t>www.dialog-jessenius.cz/projekt/hlidej-si-me</a:t>
            </a:r>
            <a:endParaRPr lang="cs-CZ" sz="1400" u="sng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spcBef>
                <a:spcPts val="600"/>
              </a:spcBef>
            </a:pPr>
            <a:endParaRPr lang="cs-CZ" sz="2400" dirty="0"/>
          </a:p>
          <a:p>
            <a:pPr>
              <a:spcBef>
                <a:spcPts val="600"/>
              </a:spcBef>
            </a:pPr>
            <a:endParaRPr lang="cs-CZ" sz="2400" b="1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0C59F6C-6E94-40AB-A752-84275400FC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004" t="18773" r="44432" b="55356"/>
          <a:stretch/>
        </p:blipFill>
        <p:spPr>
          <a:xfrm>
            <a:off x="4911138" y="734291"/>
            <a:ext cx="1531775" cy="177338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80CFFDC-6B69-48F0-9E95-72E0DA11386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909" t="15135" r="55796" b="73142"/>
          <a:stretch/>
        </p:blipFill>
        <p:spPr>
          <a:xfrm>
            <a:off x="4883429" y="2507673"/>
            <a:ext cx="3092901" cy="7204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8FD0547-28A0-4E85-B52B-3C84FDF0315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223" t="9070" r="58409" b="14528"/>
          <a:stretch/>
        </p:blipFill>
        <p:spPr>
          <a:xfrm>
            <a:off x="8781109" y="3046571"/>
            <a:ext cx="1179093" cy="199648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8740A62-E93F-481F-928A-44C130CB9D91}"/>
              </a:ext>
            </a:extLst>
          </p:cNvPr>
          <p:cNvSpPr txBox="1"/>
          <p:nvPr/>
        </p:nvSpPr>
        <p:spPr>
          <a:xfrm>
            <a:off x="6834546" y="5985209"/>
            <a:ext cx="4817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Pozn.: zdroje obrázků odpovídají uvedeným internetovým odkazům</a:t>
            </a:r>
          </a:p>
        </p:txBody>
      </p:sp>
    </p:spTree>
    <p:extLst>
      <p:ext uri="{BB962C8B-B14F-4D97-AF65-F5344CB8AC3E}">
        <p14:creationId xmlns:p14="http://schemas.microsoft.com/office/powerpoint/2010/main" val="392025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Vlastní 2">
      <a:dk1>
        <a:srgbClr val="000000"/>
      </a:dk1>
      <a:lt1>
        <a:sysClr val="window" lastClr="FFFFFF"/>
      </a:lt1>
      <a:dk2>
        <a:srgbClr val="212121"/>
      </a:dk2>
      <a:lt2>
        <a:srgbClr val="DADADA"/>
      </a:lt2>
      <a:accent1>
        <a:srgbClr val="000000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205</TotalTime>
  <Words>179</Words>
  <Application>Microsoft Office PowerPoint</Application>
  <PresentationFormat>Širokoúhlá obrazovka</PresentationFormat>
  <Paragraphs>90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Calibri</vt:lpstr>
      <vt:lpstr>Organika</vt:lpstr>
      <vt:lpstr>Kde hledat informace                 o onkologických onemocněních?</vt:lpstr>
      <vt:lpstr>Organizace a nadace</vt:lpstr>
      <vt:lpstr>Prezentace aplikace PowerPoint</vt:lpstr>
      <vt:lpstr>Projekty</vt:lpstr>
      <vt:lpstr>Prezentace aplikace PowerPoint</vt:lpstr>
      <vt:lpstr>Kampaně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Onkologické onemocnění tlustého střeva a konečníku</dc:title>
  <dc:creator>Zdeňka Smejkalová</dc:creator>
  <cp:lastModifiedBy>Zdeňka Smejkalová</cp:lastModifiedBy>
  <cp:revision>26</cp:revision>
  <dcterms:created xsi:type="dcterms:W3CDTF">2018-12-02T17:59:35Z</dcterms:created>
  <dcterms:modified xsi:type="dcterms:W3CDTF">2019-03-29T19:48:18Z</dcterms:modified>
</cp:coreProperties>
</file>