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6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D0E3369-196F-460C-AF4B-46779842257E}" type="datetimeFigureOut">
              <a:rPr lang="cs-CZ" smtClean="0"/>
              <a:pPr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22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29.03.2019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68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29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04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489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414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142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048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54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5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61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29.03.2019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94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29.03.2019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09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29.03.2019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78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29.03.2019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43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29.03.2019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86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29.03.2019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78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0E3369-196F-460C-AF4B-46779842257E}" type="datetimeFigureOut">
              <a:rPr lang="cs-CZ" smtClean="0"/>
              <a:pPr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77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AC2DC6-42E5-44DF-A2B2-B2E9863802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Evropský kodex proti rakovině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64CB0E-48CA-49EA-8D77-BACB40702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722786"/>
          </a:xfrm>
        </p:spPr>
        <p:txBody>
          <a:bodyPr>
            <a:normAutofit fontScale="92500" lnSpcReduction="20000"/>
          </a:bodyPr>
          <a:lstStyle/>
          <a:p>
            <a:r>
              <a:rPr lang="cs-CZ" sz="3000" dirty="0"/>
              <a:t>9. vyučovací hodina</a:t>
            </a:r>
          </a:p>
          <a:p>
            <a:pPr algn="l"/>
            <a:endParaRPr lang="cs-CZ" dirty="0"/>
          </a:p>
          <a:p>
            <a:pPr algn="l"/>
            <a:endParaRPr lang="cs-CZ" sz="1400" dirty="0"/>
          </a:p>
          <a:p>
            <a:pPr algn="l"/>
            <a:endParaRPr lang="cs-CZ" sz="1400" dirty="0"/>
          </a:p>
          <a:p>
            <a:pPr algn="l"/>
            <a:r>
              <a:rPr lang="cs-CZ" sz="1700" dirty="0"/>
              <a:t>Vypracovala: Bc. Zdeňka Smejkalová</a:t>
            </a:r>
          </a:p>
        </p:txBody>
      </p:sp>
    </p:spTree>
    <p:extLst>
      <p:ext uri="{BB962C8B-B14F-4D97-AF65-F5344CB8AC3E}">
        <p14:creationId xmlns:p14="http://schemas.microsoft.com/office/powerpoint/2010/main" val="395470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77F77-B80C-438D-8139-08CA191A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Evropský kodex proti rakovině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C382A0-599C-4E63-BD68-896AF2E07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4" y="2556932"/>
            <a:ext cx="10432472" cy="3318936"/>
          </a:xfrm>
        </p:spPr>
        <p:txBody>
          <a:bodyPr>
            <a:normAutofit/>
          </a:bodyPr>
          <a:lstStyle/>
          <a:p>
            <a:r>
              <a:rPr lang="cs-CZ" dirty="0"/>
              <a:t>Jedná se o 12 doporučení podporujících prevenci nádorových onemocnění.</a:t>
            </a:r>
          </a:p>
          <a:p>
            <a:r>
              <a:rPr lang="cs-CZ" dirty="0"/>
              <a:t>Dodržování těchto zásad vede ke snížení výskytu onemocnění a úmrtnosti.</a:t>
            </a:r>
          </a:p>
          <a:p>
            <a:r>
              <a:rPr lang="cs-CZ" dirty="0"/>
              <a:t>Evropský kodex zahrnuje primární i sekundární prevenci. 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A52AD550-10C2-4A72-8FE0-13576EC6FE00}"/>
              </a:ext>
            </a:extLst>
          </p:cNvPr>
          <p:cNvGrpSpPr/>
          <p:nvPr/>
        </p:nvGrpSpPr>
        <p:grpSpPr>
          <a:xfrm>
            <a:off x="862097" y="4807503"/>
            <a:ext cx="10467806" cy="1339298"/>
            <a:chOff x="1055367" y="4216400"/>
            <a:chExt cx="10467806" cy="1339298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FDD1E519-CABF-459F-A8A6-E7357A6F7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282" t="27767" r="17031" b="56948"/>
            <a:stretch/>
          </p:blipFill>
          <p:spPr>
            <a:xfrm>
              <a:off x="1055367" y="4216400"/>
              <a:ext cx="10081265" cy="1339298"/>
            </a:xfrm>
            <a:prstGeom prst="rect">
              <a:avLst/>
            </a:prstGeom>
          </p:spPr>
        </p:pic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6534C3BB-5A27-419C-B822-F2E6F2F7A111}"/>
                </a:ext>
              </a:extLst>
            </p:cNvPr>
            <p:cNvSpPr txBox="1"/>
            <p:nvPr/>
          </p:nvSpPr>
          <p:spPr>
            <a:xfrm>
              <a:off x="11085023" y="5278699"/>
              <a:ext cx="438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(1)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317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1DCA282-491E-4B61-AECB-B036AC46CC45}"/>
              </a:ext>
            </a:extLst>
          </p:cNvPr>
          <p:cNvSpPr txBox="1"/>
          <p:nvPr/>
        </p:nvSpPr>
        <p:spPr>
          <a:xfrm>
            <a:off x="858983" y="775854"/>
            <a:ext cx="1007225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1900" i="1" dirty="0"/>
              <a:t>Nekuřte. Neužívejte žádnou formu tabáku. </a:t>
            </a:r>
            <a:endParaRPr lang="cs-CZ" sz="19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1900" i="1" dirty="0"/>
              <a:t>Udržujte doma nekuřácké prostředí. Podporujte nekuřáckou politiku na svém pracovišti. </a:t>
            </a:r>
            <a:endParaRPr lang="cs-CZ" sz="19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1900" i="1" dirty="0"/>
              <a:t>Udržujte si zdravou tělesnou hmotnost. </a:t>
            </a:r>
            <a:endParaRPr lang="cs-CZ" sz="19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1900" i="1" dirty="0"/>
              <a:t>Buďte v každodenním životě fyzicky aktivní. Omezte dobu strávenou sezením. </a:t>
            </a:r>
            <a:endParaRPr lang="cs-CZ" sz="19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1900" i="1" dirty="0"/>
              <a:t>Stravujte se zdravě: </a:t>
            </a:r>
            <a:endParaRPr lang="cs-CZ" sz="1900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900" i="1" dirty="0"/>
              <a:t>Jezte hodně celozrnných potravin, luštěnin, zeleniny a ovoce.</a:t>
            </a:r>
            <a:endParaRPr lang="cs-CZ" sz="1900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900" i="1" dirty="0"/>
              <a:t>Omezte vysoce kalorické potraviny (potraviny s vysokým obsahem cukrů nebo tuků) a vyhýbejte se slazeným nápojům.</a:t>
            </a:r>
            <a:endParaRPr lang="cs-CZ" sz="1900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900" i="1" dirty="0"/>
              <a:t>Vyhýbejte se zpracovaným masným výrobkům, omezte červené maso a potraviny s vysokým obsahem soli. </a:t>
            </a:r>
            <a:endParaRPr lang="cs-CZ" sz="19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1900" i="1" dirty="0"/>
              <a:t>Pokud pijete alkohol, omezte jeho spotřebu. V zájmu prevence rakoviny je lepší alkohol nepít. </a:t>
            </a:r>
            <a:endParaRPr lang="cs-CZ" sz="19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1900" i="1" dirty="0"/>
              <a:t>Vyhýbejte se přílišnému slunění, zejména v případě dětí. Používejte ochranu proti slunci. Nepoužívejte solária. </a:t>
            </a:r>
            <a:endParaRPr lang="cs-CZ" sz="19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1900" i="1" dirty="0"/>
              <a:t>Na pracovišti se dodržováním pravidel bezpečnosti práce chraňte před látkami způsobující rakovinu. </a:t>
            </a:r>
            <a:endParaRPr lang="cs-CZ" sz="19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407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1DCA282-491E-4B61-AECB-B036AC46CC45}"/>
              </a:ext>
            </a:extLst>
          </p:cNvPr>
          <p:cNvSpPr txBox="1"/>
          <p:nvPr/>
        </p:nvSpPr>
        <p:spPr>
          <a:xfrm>
            <a:off x="858983" y="775854"/>
            <a:ext cx="1007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Font typeface="+mj-lt"/>
              <a:buAutoNum type="arabicPeriod" startAt="9"/>
            </a:pPr>
            <a:r>
              <a:rPr lang="cs-CZ" sz="1900" i="1" dirty="0"/>
              <a:t>Zjistěte, zda nejste ve vašem domově vystaveni záření procházejícími z přirozeně vysokých úrovní radonu. Snažte se vysoké úrovně radonu snížit.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9"/>
            </a:pPr>
            <a:r>
              <a:rPr lang="cs-CZ" sz="1900" i="1" dirty="0"/>
              <a:t>Pro ženy: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900" i="1" dirty="0"/>
              <a:t>Kojení snižuje riziko výskytu rakoviny u matky. Je-li to možné, kojte své dítě.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900" i="1" dirty="0"/>
              <a:t>Hormonální substituční terapie zvyšuje riziko některých typů rakoviny. Omezte používání hormonální substituční terapie.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 startAt="11"/>
            </a:pPr>
            <a:r>
              <a:rPr lang="cs-CZ" sz="1900" i="1" dirty="0"/>
              <a:t>Zajistěte, aby se vaše děti účastnily očkovacích programů proti: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900" i="1" dirty="0"/>
              <a:t>Hepatitidě B (pro novorozence).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900" i="1" dirty="0"/>
              <a:t>Lidskému </a:t>
            </a:r>
            <a:r>
              <a:rPr lang="cs-CZ" sz="1900" i="1" dirty="0" err="1"/>
              <a:t>papilomaviru</a:t>
            </a:r>
            <a:r>
              <a:rPr lang="cs-CZ" sz="1900" i="1" dirty="0"/>
              <a:t> (pro dívky).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2"/>
            </a:pPr>
            <a:r>
              <a:rPr lang="cs-CZ" sz="1900" i="1" dirty="0"/>
              <a:t>Účastněte se organizovaných screeningových programů zaměřených na: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900" i="1" dirty="0"/>
              <a:t>Rakovinu tlustého střeva a konečníku (muži a ženy).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900" i="1" dirty="0"/>
              <a:t>Rakovinu prsu (ženy).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900" i="1" dirty="0"/>
              <a:t>Rakovinu děložního čípku (ženy).</a:t>
            </a:r>
          </a:p>
          <a:p>
            <a:pPr lvl="0">
              <a:spcBef>
                <a:spcPts val="6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85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521D7-4952-4C0B-B3EB-08491C28E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D30C67-E317-48ED-9147-86BAF30AF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915938" cy="3318936"/>
          </a:xfrm>
        </p:spPr>
        <p:txBody>
          <a:bodyPr>
            <a:normAutofit/>
          </a:bodyPr>
          <a:lstStyle/>
          <a:p>
            <a:r>
              <a:rPr lang="cs-CZ" sz="1500" dirty="0"/>
              <a:t>Evropský Kodex Proti Rakovině. </a:t>
            </a:r>
            <a:r>
              <a:rPr lang="cs-CZ" sz="1500" i="1" dirty="0" err="1"/>
              <a:t>Internation</a:t>
            </a:r>
            <a:r>
              <a:rPr lang="cs-CZ" sz="1500" i="1" dirty="0"/>
              <a:t> </a:t>
            </a:r>
            <a:r>
              <a:rPr lang="cs-CZ" sz="1500" i="1" dirty="0" err="1"/>
              <a:t>Agency</a:t>
            </a:r>
            <a:r>
              <a:rPr lang="cs-CZ" sz="1500" i="1" dirty="0"/>
              <a:t> </a:t>
            </a:r>
            <a:r>
              <a:rPr lang="cs-CZ" sz="1500" i="1" dirty="0" err="1"/>
              <a:t>for</a:t>
            </a:r>
            <a:r>
              <a:rPr lang="cs-CZ" sz="1500" i="1" dirty="0"/>
              <a:t> </a:t>
            </a:r>
            <a:r>
              <a:rPr lang="cs-CZ" sz="1500" i="1" dirty="0" err="1"/>
              <a:t>Research</a:t>
            </a:r>
            <a:r>
              <a:rPr lang="cs-CZ" sz="1500" i="1" dirty="0"/>
              <a:t> on </a:t>
            </a:r>
            <a:r>
              <a:rPr lang="cs-CZ" sz="1500" i="1" dirty="0" err="1"/>
              <a:t>Cancer</a:t>
            </a:r>
            <a:r>
              <a:rPr lang="cs-CZ" sz="1500" i="1" dirty="0"/>
              <a:t>. </a:t>
            </a:r>
            <a:r>
              <a:rPr lang="cs-CZ" sz="1500" dirty="0"/>
              <a:t>[online]. © 2016 [cit. 2016-12-31]. Dostupné z: http://cancer-code-europe.iarc.fr/index.php/cs/</a:t>
            </a:r>
          </a:p>
          <a:p>
            <a:pPr marL="0" indent="0">
              <a:buNone/>
            </a:pPr>
            <a:r>
              <a:rPr lang="cs-CZ" sz="1500" dirty="0"/>
              <a:t>Zdroje obrázků:</a:t>
            </a:r>
          </a:p>
          <a:p>
            <a:r>
              <a:rPr lang="cs-CZ" sz="1500" dirty="0"/>
              <a:t>(1): Evropský Kodex Proti Rakovině. </a:t>
            </a:r>
            <a:r>
              <a:rPr lang="cs-CZ" sz="1500" i="1" dirty="0" err="1"/>
              <a:t>Internation</a:t>
            </a:r>
            <a:r>
              <a:rPr lang="cs-CZ" sz="1500" i="1" dirty="0"/>
              <a:t> </a:t>
            </a:r>
            <a:r>
              <a:rPr lang="cs-CZ" sz="1500" i="1" dirty="0" err="1"/>
              <a:t>Agency</a:t>
            </a:r>
            <a:r>
              <a:rPr lang="cs-CZ" sz="1500" i="1" dirty="0"/>
              <a:t> </a:t>
            </a:r>
            <a:r>
              <a:rPr lang="cs-CZ" sz="1500" i="1" dirty="0" err="1"/>
              <a:t>for</a:t>
            </a:r>
            <a:r>
              <a:rPr lang="cs-CZ" sz="1500" i="1" dirty="0"/>
              <a:t> </a:t>
            </a:r>
            <a:r>
              <a:rPr lang="cs-CZ" sz="1500" i="1" dirty="0" err="1"/>
              <a:t>Research</a:t>
            </a:r>
            <a:r>
              <a:rPr lang="cs-CZ" sz="1500" i="1" dirty="0"/>
              <a:t> on </a:t>
            </a:r>
            <a:r>
              <a:rPr lang="cs-CZ" sz="1500" i="1" dirty="0" err="1"/>
              <a:t>Cancer</a:t>
            </a:r>
            <a:r>
              <a:rPr lang="cs-CZ" sz="1500" i="1" dirty="0"/>
              <a:t>. </a:t>
            </a:r>
            <a:r>
              <a:rPr lang="cs-CZ" sz="1500" dirty="0"/>
              <a:t>[online]. © 2016 [cit. 2016-12-31]. Dostupné z: http://cancer-code-europe.iarc.fr/index.php/cs/</a:t>
            </a:r>
          </a:p>
          <a:p>
            <a:endParaRPr lang="pl-PL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3557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Vlastní 2">
      <a:dk1>
        <a:srgbClr val="000000"/>
      </a:dk1>
      <a:lt1>
        <a:sysClr val="window" lastClr="FFFFFF"/>
      </a:lt1>
      <a:dk2>
        <a:srgbClr val="212121"/>
      </a:dk2>
      <a:lt2>
        <a:srgbClr val="DADADA"/>
      </a:lt2>
      <a:accent1>
        <a:srgbClr val="000000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322</TotalTime>
  <Words>174</Words>
  <Application>Microsoft Office PowerPoint</Application>
  <PresentationFormat>Širokoúhlá obrazovka</PresentationFormat>
  <Paragraphs>38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7" baseType="lpstr">
      <vt:lpstr>Arial</vt:lpstr>
      <vt:lpstr>Organika</vt:lpstr>
      <vt:lpstr>Evropský kodex proti rakovině</vt:lpstr>
      <vt:lpstr>Evropský kodex proti rakovině</vt:lpstr>
      <vt:lpstr>Prezentace aplikace PowerPoint</vt:lpstr>
      <vt:lpstr>Prezentace aplikace PowerPoint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Onkologická onemocnění</dc:title>
  <dc:creator>Zdeňka Smejkalová</dc:creator>
  <cp:lastModifiedBy>Zdeňka Smejkalová</cp:lastModifiedBy>
  <cp:revision>21</cp:revision>
  <dcterms:created xsi:type="dcterms:W3CDTF">2018-11-18T17:33:51Z</dcterms:created>
  <dcterms:modified xsi:type="dcterms:W3CDTF">2019-03-29T18:18:17Z</dcterms:modified>
</cp:coreProperties>
</file>