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03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41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50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7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30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4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423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1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83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33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4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9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25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7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65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F3A872-B04A-4435-9DEF-A5DD397CECA4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CEA0DC-3A5E-4E09-B813-6512A938B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54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://www.maskoule.cz/samovysetren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WH26dVlll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21DDD-CA2E-4C44-8A83-329D01E09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Onkologické onemocnění varlat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D3D865-20DA-4721-B96E-C997AF7FA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62548"/>
          </a:xfrm>
        </p:spPr>
        <p:txBody>
          <a:bodyPr>
            <a:normAutofit fontScale="92500" lnSpcReduction="10000"/>
          </a:bodyPr>
          <a:lstStyle/>
          <a:p>
            <a:r>
              <a:rPr lang="cs-CZ" sz="3000" dirty="0"/>
              <a:t>6. vyučovací hodina</a:t>
            </a:r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r>
              <a:rPr lang="cs-CZ" sz="1700" dirty="0"/>
              <a:t>Vypracovala: Bc. Zdeňka Smejkalová</a:t>
            </a:r>
          </a:p>
        </p:txBody>
      </p:sp>
    </p:spTree>
    <p:extLst>
      <p:ext uri="{BB962C8B-B14F-4D97-AF65-F5344CB8AC3E}">
        <p14:creationId xmlns:p14="http://schemas.microsoft.com/office/powerpoint/2010/main" val="129875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5B4ED-36AB-4E70-B390-487FA736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F537DB9-46F4-40FB-B338-73D8382F764F}"/>
              </a:ext>
            </a:extLst>
          </p:cNvPr>
          <p:cNvSpPr txBox="1"/>
          <p:nvPr/>
        </p:nvSpPr>
        <p:spPr>
          <a:xfrm>
            <a:off x="9003722" y="5875868"/>
            <a:ext cx="2647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2"/>
              </a:rPr>
              <a:t>samovyšetření  varlat – video</a:t>
            </a:r>
            <a:endParaRPr lang="cs-CZ" sz="1400" dirty="0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740AD1FD-3C16-457E-9A15-F90A8F178E73}"/>
              </a:ext>
            </a:extLst>
          </p:cNvPr>
          <p:cNvGrpSpPr/>
          <p:nvPr/>
        </p:nvGrpSpPr>
        <p:grpSpPr>
          <a:xfrm>
            <a:off x="940378" y="975930"/>
            <a:ext cx="4171947" cy="3791394"/>
            <a:chOff x="940378" y="975930"/>
            <a:chExt cx="4171947" cy="3791394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49A6865D-A436-4AE0-98F4-76DAC634D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9" b="2697"/>
            <a:stretch/>
          </p:blipFill>
          <p:spPr>
            <a:xfrm>
              <a:off x="940378" y="975930"/>
              <a:ext cx="4171947" cy="3791394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3886EEF5-3FAC-4969-9BFC-13E484703AD0}"/>
                </a:ext>
              </a:extLst>
            </p:cNvPr>
            <p:cNvSpPr txBox="1"/>
            <p:nvPr/>
          </p:nvSpPr>
          <p:spPr>
            <a:xfrm flipH="1">
              <a:off x="4592783" y="4433502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(6)</a:t>
              </a:r>
            </a:p>
          </p:txBody>
        </p:sp>
      </p:grp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756024-1036-41B7-A0F4-16DEE0C2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431" y="975930"/>
            <a:ext cx="6434486" cy="43456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dirty="0"/>
              <a:t>Je důležité nezaměnit nádor s nadvarletem.</a:t>
            </a:r>
          </a:p>
          <a:p>
            <a:r>
              <a:rPr lang="cs-CZ" dirty="0"/>
              <a:t>Nadvarle přiléhá na zadní okraj varlete.</a:t>
            </a:r>
          </a:p>
          <a:p>
            <a:r>
              <a:rPr lang="cs-CZ" dirty="0"/>
              <a:t>Stejný postup se opakuje u druhého varlete.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ÚKOL: </a:t>
            </a:r>
            <a:r>
              <a:rPr lang="cs-CZ" dirty="0"/>
              <a:t>Na obrázku vyznač nadvarle            a útvar, který by mohl značit nádor.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A4BF13F0-9EE9-4CDF-A2C7-D3DB59D1C73F}"/>
              </a:ext>
            </a:extLst>
          </p:cNvPr>
          <p:cNvGrpSpPr/>
          <p:nvPr/>
        </p:nvGrpSpPr>
        <p:grpSpPr>
          <a:xfrm>
            <a:off x="3089564" y="1275159"/>
            <a:ext cx="2022761" cy="1357204"/>
            <a:chOff x="3089564" y="1275159"/>
            <a:chExt cx="2022761" cy="1357204"/>
          </a:xfrm>
        </p:grpSpPr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726479E1-0B6C-4675-A1DB-2465DDB78352}"/>
                </a:ext>
              </a:extLst>
            </p:cNvPr>
            <p:cNvCxnSpPr/>
            <p:nvPr/>
          </p:nvCxnSpPr>
          <p:spPr>
            <a:xfrm flipH="1">
              <a:off x="3089564" y="1621523"/>
              <a:ext cx="1179532" cy="101084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9E827DA8-E800-449A-AEE8-BBAFA1468EBE}"/>
                </a:ext>
              </a:extLst>
            </p:cNvPr>
            <p:cNvSpPr txBox="1"/>
            <p:nvPr/>
          </p:nvSpPr>
          <p:spPr>
            <a:xfrm>
              <a:off x="4127699" y="1275159"/>
              <a:ext cx="984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Nádor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B308C79-5900-49EE-A3A6-5CA2FBFC56C8}"/>
              </a:ext>
            </a:extLst>
          </p:cNvPr>
          <p:cNvGrpSpPr/>
          <p:nvPr/>
        </p:nvGrpSpPr>
        <p:grpSpPr>
          <a:xfrm>
            <a:off x="2605605" y="2941108"/>
            <a:ext cx="1565564" cy="1826216"/>
            <a:chOff x="2605605" y="2996482"/>
            <a:chExt cx="1565564" cy="1826216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8DBA2432-383F-4262-9554-016DBFD9415B}"/>
                </a:ext>
              </a:extLst>
            </p:cNvPr>
            <p:cNvSpPr txBox="1"/>
            <p:nvPr/>
          </p:nvSpPr>
          <p:spPr>
            <a:xfrm>
              <a:off x="2605605" y="4453366"/>
              <a:ext cx="1565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Nadvarle</a:t>
              </a: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47E2CEE3-6FC6-4D42-BD00-9F3E417E8C77}"/>
                </a:ext>
              </a:extLst>
            </p:cNvPr>
            <p:cNvCxnSpPr/>
            <p:nvPr/>
          </p:nvCxnSpPr>
          <p:spPr>
            <a:xfrm flipH="1" flipV="1">
              <a:off x="2632364" y="2996482"/>
              <a:ext cx="457200" cy="145477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48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28A00-8482-403B-AA25-4290912C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89803E-720D-41EF-9AAC-85571CB72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66777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Co jsou nádory varlat. </a:t>
            </a:r>
            <a:r>
              <a:rPr lang="cs-CZ" i="1" dirty="0"/>
              <a:t>Maskoule.cz </a:t>
            </a:r>
            <a:r>
              <a:rPr lang="cs-CZ" dirty="0"/>
              <a:t>[online]. c2010 [cit. 2018-05-06]. Dostupné z: http://www.maskoule.cz/co-jsou-nadory-varlat/</a:t>
            </a:r>
          </a:p>
          <a:p>
            <a:r>
              <a:rPr lang="cs-CZ" dirty="0"/>
              <a:t>KLENER, Pavel. </a:t>
            </a:r>
            <a:r>
              <a:rPr lang="cs-CZ" i="1" dirty="0"/>
              <a:t>Klinická onkologie. </a:t>
            </a:r>
            <a:r>
              <a:rPr lang="cs-CZ" dirty="0"/>
              <a:t>Praha: </a:t>
            </a:r>
            <a:r>
              <a:rPr lang="cs-CZ" dirty="0" err="1"/>
              <a:t>Galen</a:t>
            </a:r>
            <a:r>
              <a:rPr lang="cs-CZ" dirty="0"/>
              <a:t>, 2002. ISBN 80-7262-151-3.</a:t>
            </a:r>
          </a:p>
          <a:p>
            <a:r>
              <a:rPr lang="cs-CZ" dirty="0"/>
              <a:t>PYCHOVÁ, Marcela, Jan TRACHTA a Luboš ZEMAN. </a:t>
            </a:r>
            <a:r>
              <a:rPr lang="cs-CZ" dirty="0" err="1"/>
              <a:t>Nesestouplé</a:t>
            </a:r>
            <a:r>
              <a:rPr lang="cs-CZ" dirty="0"/>
              <a:t> varle. </a:t>
            </a:r>
            <a:r>
              <a:rPr lang="cs-CZ" i="1" dirty="0"/>
              <a:t>Česká urologická společnost </a:t>
            </a:r>
            <a:r>
              <a:rPr lang="cs-CZ" dirty="0"/>
              <a:t>[online]. </a:t>
            </a:r>
            <a:r>
              <a:rPr lang="pl-PL" dirty="0"/>
              <a:t>7. 4. 2015 [cit. 2018-05-06]. Dostupné z: http://www.cus.cz/pro-pacienty/detska-urologie-2/nesestouple-varle/</a:t>
            </a:r>
          </a:p>
          <a:p>
            <a:pPr marL="0" indent="0">
              <a:buNone/>
            </a:pPr>
            <a:r>
              <a:rPr lang="pl-PL" dirty="0"/>
              <a:t>Zdroje obrázků:</a:t>
            </a:r>
          </a:p>
          <a:p>
            <a:r>
              <a:rPr lang="cs-CZ" dirty="0"/>
              <a:t>(1): </a:t>
            </a:r>
            <a:r>
              <a:rPr lang="cs-CZ" i="1" dirty="0"/>
              <a:t>Rozmnožovací soustava</a:t>
            </a:r>
            <a:r>
              <a:rPr lang="cs-CZ" dirty="0"/>
              <a:t> [online]. 2018 [cit. 2018-06-10]. Dostupné z: http://docplayer.cz/6531963-Centralni-nervova-soustava-nervova-soustava-micha-mozek-centralni-nervovou-soustavu-tvori-a.html</a:t>
            </a:r>
          </a:p>
          <a:p>
            <a:r>
              <a:rPr lang="cs-CZ"/>
              <a:t>(2), </a:t>
            </a:r>
            <a:r>
              <a:rPr lang="cs-CZ" dirty="0"/>
              <a:t>(3): </a:t>
            </a:r>
            <a:r>
              <a:rPr lang="cs-CZ" i="1" dirty="0"/>
              <a:t>Novotvary 2015 ČR </a:t>
            </a:r>
            <a:r>
              <a:rPr lang="cs-CZ" dirty="0"/>
              <a:t>[online]. Praha: Ústav zdravotnických informací a statistik ČR, 2015. [cit. 2018-04-30]. </a:t>
            </a:r>
            <a:r>
              <a:rPr lang="pl-PL" dirty="0"/>
              <a:t>Dostupné z: http://www.uzis.cz/publikace/novotvary-2015</a:t>
            </a:r>
          </a:p>
          <a:p>
            <a:r>
              <a:rPr lang="pl-PL" dirty="0"/>
              <a:t>(4), (5), (6): </a:t>
            </a:r>
            <a:r>
              <a:rPr lang="cs-CZ" dirty="0"/>
              <a:t>SMEJKALOVÁ, Zdeňka a Jitka SLANÁ REISSMANNOVÁ. </a:t>
            </a:r>
            <a:r>
              <a:rPr lang="cs-CZ" i="1" dirty="0"/>
              <a:t>My se raka nebojíme aneb prevencí ke zdraví</a:t>
            </a:r>
            <a:r>
              <a:rPr lang="cs-CZ" dirty="0"/>
              <a:t>. Brno: Masarykova univerzita, 2018. ISBN 978-80-210-9060-6.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7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F67CC0-9569-45DE-9AEF-42AA6398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Rakovina varlat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093C2E-3480-4106-B057-8B3D0DB5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2556932"/>
            <a:ext cx="10037615" cy="33189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varlata = </a:t>
            </a:r>
            <a:r>
              <a:rPr lang="cs-CZ" dirty="0" err="1"/>
              <a:t>testes</a:t>
            </a:r>
            <a:endParaRPr lang="cs-CZ" dirty="0"/>
          </a:p>
          <a:p>
            <a:r>
              <a:rPr lang="cs-CZ" dirty="0"/>
              <a:t>součást vnitřních mužských pohlavních orgánů</a:t>
            </a:r>
          </a:p>
          <a:p>
            <a:r>
              <a:rPr lang="cs-CZ" dirty="0"/>
              <a:t>párové pohlavní žlázy vejčitého tvaru</a:t>
            </a:r>
          </a:p>
          <a:p>
            <a:r>
              <a:rPr lang="cs-CZ" dirty="0"/>
              <a:t>varlata jsou uloženy v šourku</a:t>
            </a:r>
          </a:p>
          <a:p>
            <a:r>
              <a:rPr lang="cs-CZ" dirty="0"/>
              <a:t>hlavní funkce</a:t>
            </a:r>
          </a:p>
          <a:p>
            <a:pPr lvl="1"/>
            <a:r>
              <a:rPr lang="cs-CZ" dirty="0"/>
              <a:t>produkce pohlavních buněk – spermií </a:t>
            </a:r>
          </a:p>
          <a:p>
            <a:pPr lvl="1"/>
            <a:r>
              <a:rPr lang="cs-CZ" dirty="0"/>
              <a:t>produkce pohlavního hormonu – testosteronu </a:t>
            </a:r>
          </a:p>
          <a:p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46FCA445-2A9C-48DF-AF37-68B9AF03EAEF}"/>
              </a:ext>
            </a:extLst>
          </p:cNvPr>
          <p:cNvGrpSpPr/>
          <p:nvPr/>
        </p:nvGrpSpPr>
        <p:grpSpPr>
          <a:xfrm>
            <a:off x="6927273" y="2105893"/>
            <a:ext cx="4572001" cy="4131910"/>
            <a:chOff x="-661019" y="666750"/>
            <a:chExt cx="3437593" cy="3057689"/>
          </a:xfrm>
        </p:grpSpPr>
        <p:sp>
          <p:nvSpPr>
            <p:cNvPr id="6" name="Textové pole 2">
              <a:extLst>
                <a:ext uri="{FF2B5EF4-FFF2-40B4-BE49-F238E27FC236}">
                  <a16:creationId xmlns:a16="http://schemas.microsoft.com/office/drawing/2014/main" id="{C5A31C55-1C11-4BF9-A5EA-C3CFEF29B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872" y="3397931"/>
              <a:ext cx="303702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  <a:tabLst>
                  <a:tab pos="180340" algn="l"/>
                </a:tabLst>
              </a:pPr>
              <a:r>
                <a:rPr lang="cs-CZ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cs-CZ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1)</a:t>
              </a:r>
              <a:endPara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A5CB79B6-D2FF-4C79-8739-6CCD052A7FAF}"/>
                </a:ext>
              </a:extLst>
            </p:cNvPr>
            <p:cNvGrpSpPr/>
            <p:nvPr/>
          </p:nvGrpSpPr>
          <p:grpSpPr>
            <a:xfrm>
              <a:off x="-661019" y="666750"/>
              <a:ext cx="3375644" cy="3057689"/>
              <a:chOff x="-661019" y="0"/>
              <a:chExt cx="3375644" cy="3057689"/>
            </a:xfrm>
          </p:grpSpPr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D2609F91-E073-4BC8-A579-F21C8670F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75" y="0"/>
                <a:ext cx="2647950" cy="2822575"/>
              </a:xfrm>
              <a:prstGeom prst="rect">
                <a:avLst/>
              </a:prstGeom>
            </p:spPr>
          </p:pic>
          <p:sp>
            <p:nvSpPr>
              <p:cNvPr id="8" name="Textové pole 2">
                <a:extLst>
                  <a:ext uri="{FF2B5EF4-FFF2-40B4-BE49-F238E27FC236}">
                    <a16:creationId xmlns:a16="http://schemas.microsoft.com/office/drawing/2014/main" id="{3F5F63FF-BA8B-4643-8947-9B82D77D6A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8651" y="2031741"/>
                <a:ext cx="915732" cy="305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cs-CZ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cs-CZ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prostata</a:t>
                </a:r>
                <a:endParaRPr lang="cs-CZ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ové pole 2">
                <a:extLst>
                  <a:ext uri="{FF2B5EF4-FFF2-40B4-BE49-F238E27FC236}">
                    <a16:creationId xmlns:a16="http://schemas.microsoft.com/office/drawing/2014/main" id="{D94CA34F-9F3A-426A-9DB6-2565E05CEE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1575" y="2257425"/>
                <a:ext cx="780429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cs-CZ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nadvarle</a:t>
                </a:r>
              </a:p>
            </p:txBody>
          </p:sp>
          <p:sp>
            <p:nvSpPr>
              <p:cNvPr id="10" name="Textové pole 2">
                <a:extLst>
                  <a:ext uri="{FF2B5EF4-FFF2-40B4-BE49-F238E27FC236}">
                    <a16:creationId xmlns:a16="http://schemas.microsoft.com/office/drawing/2014/main" id="{5E3F1B47-81A7-46F4-94E9-CB22AE5F8F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7158" y="2518925"/>
                <a:ext cx="594666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cs-CZ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varle</a:t>
                </a:r>
                <a:endParaRPr lang="cs-CZ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ové pole 2">
                <a:extLst>
                  <a:ext uri="{FF2B5EF4-FFF2-40B4-BE49-F238E27FC236}">
                    <a16:creationId xmlns:a16="http://schemas.microsoft.com/office/drawing/2014/main" id="{00F353AE-9ED9-43E1-94EE-4968319F36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61019" y="1705084"/>
                <a:ext cx="95940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cs-CZ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cs-CZ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opořivá tělesa</a:t>
                </a:r>
              </a:p>
            </p:txBody>
          </p:sp>
          <p:sp>
            <p:nvSpPr>
              <p:cNvPr id="12" name="Textové pole 2">
                <a:extLst>
                  <a:ext uri="{FF2B5EF4-FFF2-40B4-BE49-F238E27FC236}">
                    <a16:creationId xmlns:a16="http://schemas.microsoft.com/office/drawing/2014/main" id="{48C454B7-1574-48E4-9109-986B6632B6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3561" y="2743364"/>
                <a:ext cx="604011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cs-CZ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šourek</a:t>
                </a:r>
              </a:p>
            </p:txBody>
          </p:sp>
          <p:sp>
            <p:nvSpPr>
              <p:cNvPr id="13" name="Textové pole 2">
                <a:extLst>
                  <a:ext uri="{FF2B5EF4-FFF2-40B4-BE49-F238E27FC236}">
                    <a16:creationId xmlns:a16="http://schemas.microsoft.com/office/drawing/2014/main" id="{9D933992-13DD-4734-B54C-390F9D7123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1" y="1466850"/>
                <a:ext cx="455546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cs-CZ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penis</a:t>
                </a:r>
              </a:p>
            </p:txBody>
          </p:sp>
          <p:sp>
            <p:nvSpPr>
              <p:cNvPr id="14" name="Textové pole 2">
                <a:extLst>
                  <a:ext uri="{FF2B5EF4-FFF2-40B4-BE49-F238E27FC236}">
                    <a16:creationId xmlns:a16="http://schemas.microsoft.com/office/drawing/2014/main" id="{7C9B5C69-4056-4530-9A8C-5FEBE736DA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78253" y="1231188"/>
                <a:ext cx="106237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cs-CZ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močová trubice</a:t>
                </a:r>
                <a:endParaRPr lang="cs-CZ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ové pole 2">
                <a:extLst>
                  <a:ext uri="{FF2B5EF4-FFF2-40B4-BE49-F238E27FC236}">
                    <a16:creationId xmlns:a16="http://schemas.microsoft.com/office/drawing/2014/main" id="{CA4B3A09-D6DE-4920-8B46-A22C2B5AF5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78252" y="940452"/>
                <a:ext cx="1071899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cs-CZ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cs-CZ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očový měchýř</a:t>
                </a:r>
              </a:p>
            </p:txBody>
          </p:sp>
          <p:sp>
            <p:nvSpPr>
              <p:cNvPr id="16" name="Textové pole 2">
                <a:extLst>
                  <a:ext uri="{FF2B5EF4-FFF2-40B4-BE49-F238E27FC236}">
                    <a16:creationId xmlns:a16="http://schemas.microsoft.com/office/drawing/2014/main" id="{DD20D154-ABC0-424C-82E4-CB29AE6BC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3561" y="440354"/>
                <a:ext cx="780429" cy="338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cs-CZ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chámovod</a:t>
                </a:r>
                <a:endParaRPr lang="cs-CZ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7CF1E23-414C-40F2-9E87-81009ACA3A16}"/>
              </a:ext>
            </a:extLst>
          </p:cNvPr>
          <p:cNvSpPr txBox="1"/>
          <p:nvPr/>
        </p:nvSpPr>
        <p:spPr>
          <a:xfrm>
            <a:off x="613063" y="646982"/>
            <a:ext cx="283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3"/>
              </a:rPr>
              <a:t>Cesta snů Petra Koukala – video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3327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86279-DF0F-47E4-8B5B-BB7A5C22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395528"/>
            <a:ext cx="9601196" cy="1303867"/>
          </a:xfrm>
        </p:spPr>
        <p:txBody>
          <a:bodyPr/>
          <a:lstStyle/>
          <a:p>
            <a:r>
              <a:rPr lang="cs-CZ" dirty="0"/>
              <a:t>Výskyt rakoviny varlat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850B885-68D0-44CD-BDC5-421D7B664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5"/>
          <a:stretch/>
        </p:blipFill>
        <p:spPr>
          <a:xfrm>
            <a:off x="1295399" y="1468582"/>
            <a:ext cx="9594484" cy="471677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0A3A266-5AE6-41DA-B036-F31E5CAF67CA}"/>
              </a:ext>
            </a:extLst>
          </p:cNvPr>
          <p:cNvSpPr txBox="1"/>
          <p:nvPr/>
        </p:nvSpPr>
        <p:spPr>
          <a:xfrm flipH="1">
            <a:off x="10497948" y="5908358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22015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A197BB-37C9-4B33-BC58-85202F8A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915AC69-2457-427D-A129-9D9779D7A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2"/>
          <a:stretch/>
        </p:blipFill>
        <p:spPr>
          <a:xfrm>
            <a:off x="1182859" y="1233055"/>
            <a:ext cx="9807835" cy="481217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6DA0560-92F1-4CAC-A5A3-A613CEBEF379}"/>
              </a:ext>
            </a:extLst>
          </p:cNvPr>
          <p:cNvSpPr txBox="1"/>
          <p:nvPr/>
        </p:nvSpPr>
        <p:spPr>
          <a:xfrm flipH="1">
            <a:off x="10738224" y="5719355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(3)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8D35436-170C-4655-AFB5-B5EEA89A1F68}"/>
              </a:ext>
            </a:extLst>
          </p:cNvPr>
          <p:cNvSpPr txBox="1"/>
          <p:nvPr/>
        </p:nvSpPr>
        <p:spPr>
          <a:xfrm>
            <a:off x="1399803" y="751300"/>
            <a:ext cx="933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Rakovina varlat je jedno z nejčastějších nádorových onemocnění mužů ve věku 15–35 let!</a:t>
            </a:r>
          </a:p>
        </p:txBody>
      </p:sp>
    </p:spTree>
    <p:extLst>
      <p:ext uri="{BB962C8B-B14F-4D97-AF65-F5344CB8AC3E}">
        <p14:creationId xmlns:p14="http://schemas.microsoft.com/office/powerpoint/2010/main" val="15206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17A74-4704-481C-9A83-B1E46CC4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Rizikové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A58A39-5F2A-48B4-B98A-65B0D49F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134599" cy="3318936"/>
          </a:xfrm>
        </p:spPr>
        <p:txBody>
          <a:bodyPr/>
          <a:lstStyle/>
          <a:p>
            <a:r>
              <a:rPr lang="cs-CZ" dirty="0"/>
              <a:t>kryptorchismus = </a:t>
            </a:r>
            <a:r>
              <a:rPr lang="cs-CZ" dirty="0" err="1"/>
              <a:t>nesestouplé</a:t>
            </a:r>
            <a:r>
              <a:rPr lang="cs-CZ" dirty="0"/>
              <a:t> varle</a:t>
            </a:r>
          </a:p>
          <a:p>
            <a:pPr lvl="1"/>
            <a:r>
              <a:rPr lang="cs-CZ" dirty="0"/>
              <a:t>Stav, kdy je varle zadrženo v tříselném kanálu nebo dutině břišní.</a:t>
            </a:r>
          </a:p>
          <a:p>
            <a:pPr lvl="1"/>
            <a:r>
              <a:rPr lang="cs-CZ" dirty="0"/>
              <a:t>Nedojde-li k sestoupnutí během 6 měsíců, je nutné podstoupit chirurgickou léčbu.</a:t>
            </a:r>
          </a:p>
          <a:p>
            <a:pPr lvl="1"/>
            <a:r>
              <a:rPr lang="cs-CZ" dirty="0"/>
              <a:t>Musí se upravit nejpozději do 18 měsíců.</a:t>
            </a:r>
          </a:p>
          <a:p>
            <a:r>
              <a:rPr lang="cs-CZ" dirty="0"/>
              <a:t>dědičnost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48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E4961-3388-4167-99B0-5F5682B9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Příznaky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127976-24A5-4E6B-9259-E1049349C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990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nepravidelnost, hmatatelná bulka, hrbolky na varleti</a:t>
            </a:r>
          </a:p>
          <a:p>
            <a:r>
              <a:rPr lang="cs-CZ" dirty="0"/>
              <a:t>změna ve velikosti</a:t>
            </a:r>
          </a:p>
          <a:p>
            <a:r>
              <a:rPr lang="cs-CZ" dirty="0"/>
              <a:t>ztuhnutí, ztvrdnutí varlete</a:t>
            </a:r>
          </a:p>
          <a:p>
            <a:r>
              <a:rPr lang="cs-CZ" dirty="0"/>
              <a:t>bolest ve varleti, v oblasti třísel a podbřišku</a:t>
            </a:r>
          </a:p>
          <a:p>
            <a:r>
              <a:rPr lang="cs-CZ" dirty="0"/>
              <a:t>zvětšení a zduření prsních žláz</a:t>
            </a:r>
          </a:p>
          <a:p>
            <a:r>
              <a:rPr lang="cs-CZ" dirty="0"/>
              <a:t>únava, nechutenství, hubnutí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Při jakékoliv změně od normálního stavu je nutné co nejdříve navštívit lékaře!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FA16DEA4-505C-411E-99EC-B6F9EA55B8DA}"/>
              </a:ext>
            </a:extLst>
          </p:cNvPr>
          <p:cNvGrpSpPr/>
          <p:nvPr/>
        </p:nvGrpSpPr>
        <p:grpSpPr>
          <a:xfrm>
            <a:off x="6095999" y="4618121"/>
            <a:ext cx="4142511" cy="720436"/>
            <a:chOff x="6095999" y="4618121"/>
            <a:chExt cx="4142511" cy="720436"/>
          </a:xfrm>
        </p:grpSpPr>
        <p:sp>
          <p:nvSpPr>
            <p:cNvPr id="4" name="Pravá složená závorka 3">
              <a:extLst>
                <a:ext uri="{FF2B5EF4-FFF2-40B4-BE49-F238E27FC236}">
                  <a16:creationId xmlns:a16="http://schemas.microsoft.com/office/drawing/2014/main" id="{BAB91D9A-CC4D-439B-8F8E-AC15134A91C6}"/>
                </a:ext>
              </a:extLst>
            </p:cNvPr>
            <p:cNvSpPr/>
            <p:nvPr/>
          </p:nvSpPr>
          <p:spPr>
            <a:xfrm>
              <a:off x="6095999" y="4618121"/>
              <a:ext cx="235527" cy="720436"/>
            </a:xfrm>
            <a:prstGeom prst="rightBrac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AD4A1C26-9899-403C-B576-BBC9F6886E81}"/>
                </a:ext>
              </a:extLst>
            </p:cNvPr>
            <p:cNvSpPr txBox="1"/>
            <p:nvPr/>
          </p:nvSpPr>
          <p:spPr>
            <a:xfrm>
              <a:off x="6470074" y="4793673"/>
              <a:ext cx="3768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pozdější stadium onemocnění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3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10961-FA26-4D88-B7CE-15F1648A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A396E2-F688-4851-B271-7A87A190C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primární prevence</a:t>
            </a:r>
          </a:p>
          <a:p>
            <a:pPr lvl="1"/>
            <a:r>
              <a:rPr lang="cs-CZ" dirty="0"/>
              <a:t>dodržování všeobecných zásad prevence nádorových onemocnění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sekundární prevence</a:t>
            </a:r>
          </a:p>
          <a:p>
            <a:pPr lvl="1"/>
            <a:r>
              <a:rPr lang="cs-CZ" b="1" dirty="0"/>
              <a:t>samovyšetření varlat</a:t>
            </a:r>
          </a:p>
        </p:txBody>
      </p:sp>
    </p:spTree>
    <p:extLst>
      <p:ext uri="{BB962C8B-B14F-4D97-AF65-F5344CB8AC3E}">
        <p14:creationId xmlns:p14="http://schemas.microsoft.com/office/powerpoint/2010/main" val="320424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51962-58BF-44D8-A2FB-832B63DF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Samovyšetření varlat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2053A2-1855-4F62-8A8B-0433D6F95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1" y="2556932"/>
            <a:ext cx="6476996" cy="3318936"/>
          </a:xfrm>
        </p:spPr>
        <p:txBody>
          <a:bodyPr/>
          <a:lstStyle/>
          <a:p>
            <a:r>
              <a:rPr lang="cs-CZ" dirty="0"/>
              <a:t>Provádí se pravidelně jedenkrát za měsíc.</a:t>
            </a:r>
          </a:p>
          <a:p>
            <a:r>
              <a:rPr lang="cs-CZ" dirty="0"/>
              <a:t>Doporučuje se provádět po teplé koupeli nebo osprchování, prohmatávání je tak snadnější a nebolestivé.</a:t>
            </a:r>
          </a:p>
          <a:p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990CC70-11C4-4DCC-B5CA-9432E575FB1F}"/>
              </a:ext>
            </a:extLst>
          </p:cNvPr>
          <p:cNvGrpSpPr/>
          <p:nvPr/>
        </p:nvGrpSpPr>
        <p:grpSpPr>
          <a:xfrm>
            <a:off x="1461654" y="2556932"/>
            <a:ext cx="2466725" cy="3144512"/>
            <a:chOff x="1461654" y="2556932"/>
            <a:chExt cx="2466725" cy="3144512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4D10645A-84C1-49DC-9972-A06075DA1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1654" y="2556932"/>
              <a:ext cx="2374151" cy="3140899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E5B131B-B976-44C2-96E7-EC575D2BBCB1}"/>
                </a:ext>
              </a:extLst>
            </p:cNvPr>
            <p:cNvSpPr txBox="1"/>
            <p:nvPr/>
          </p:nvSpPr>
          <p:spPr>
            <a:xfrm flipH="1">
              <a:off x="3529731" y="5424445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(4)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2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C8FDD-2918-41F2-970B-852C04FB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CCB78A-C4B4-4EC8-910C-94A010C71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20" b="3299"/>
          <a:stretch/>
        </p:blipFill>
        <p:spPr>
          <a:xfrm>
            <a:off x="754204" y="781784"/>
            <a:ext cx="4263615" cy="23567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176E2F8-59CE-4F96-9749-240E877F6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9"/>
          <a:stretch/>
        </p:blipFill>
        <p:spPr>
          <a:xfrm>
            <a:off x="970683" y="3405189"/>
            <a:ext cx="3830658" cy="264721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5B5EDE2-FD01-493A-AE92-15C1DE739944}"/>
              </a:ext>
            </a:extLst>
          </p:cNvPr>
          <p:cNvSpPr txBox="1"/>
          <p:nvPr/>
        </p:nvSpPr>
        <p:spPr>
          <a:xfrm flipH="1">
            <a:off x="4402694" y="5787311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(5)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266241-8FDD-4A87-AE7E-F21FCBED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342" y="810782"/>
            <a:ext cx="6636454" cy="526543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cs-CZ" dirty="0"/>
              <a:t>Nejdříve se vyšetřuje pohledem.</a:t>
            </a:r>
          </a:p>
          <a:p>
            <a:r>
              <a:rPr lang="cs-CZ" dirty="0"/>
              <a:t>Muž před zrcadlem pozoruje změny kůže šourku.</a:t>
            </a:r>
          </a:p>
          <a:p>
            <a:r>
              <a:rPr lang="cs-CZ" dirty="0"/>
              <a:t>Kůže by neměla být napjatá, začervenalá, tmavší než při předchozím vyšetření.</a:t>
            </a:r>
          </a:p>
          <a:p>
            <a:r>
              <a:rPr lang="cs-CZ" dirty="0"/>
              <a:t>Je nutné si všímat i velikosti a objemu.</a:t>
            </a:r>
          </a:p>
          <a:p>
            <a:endParaRPr lang="cs-CZ" dirty="0"/>
          </a:p>
          <a:p>
            <a:r>
              <a:rPr lang="cs-CZ" dirty="0"/>
              <a:t>Vyšetřuje se pohmatem každé varle zvlášť.</a:t>
            </a:r>
          </a:p>
          <a:p>
            <a:r>
              <a:rPr lang="cs-CZ" dirty="0"/>
              <a:t>Varle se uchopí oběma rukama – ukazováčky a prostředníčky se podsunou pod varle a palec leží na přední straně.</a:t>
            </a:r>
          </a:p>
          <a:p>
            <a:r>
              <a:rPr lang="cs-CZ" dirty="0"/>
              <a:t>Jemně se varle pootáčí mezi prsty.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9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</TotalTime>
  <Words>445</Words>
  <Application>Microsoft Office PowerPoint</Application>
  <PresentationFormat>Širokoúhlá obrazovka</PresentationFormat>
  <Paragraphs>80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Organika</vt:lpstr>
      <vt:lpstr>Onkologické onemocnění varlat</vt:lpstr>
      <vt:lpstr>Rakovina varlat</vt:lpstr>
      <vt:lpstr>Výskyt rakoviny varlat</vt:lpstr>
      <vt:lpstr>Prezentace aplikace PowerPoint</vt:lpstr>
      <vt:lpstr>Rizikové faktory</vt:lpstr>
      <vt:lpstr>Příznaky </vt:lpstr>
      <vt:lpstr>Prevence</vt:lpstr>
      <vt:lpstr>Samovyšetření varlat</vt:lpstr>
      <vt:lpstr>Prezentace aplikace PowerPoint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Onkologické onemocnění varlat</dc:title>
  <dc:creator>Zdeňka Smejkalová</dc:creator>
  <cp:lastModifiedBy>Zdeňka Smejkalová</cp:lastModifiedBy>
  <cp:revision>20</cp:revision>
  <dcterms:created xsi:type="dcterms:W3CDTF">2018-12-03T18:36:27Z</dcterms:created>
  <dcterms:modified xsi:type="dcterms:W3CDTF">2019-03-29T17:58:42Z</dcterms:modified>
</cp:coreProperties>
</file>