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87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40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7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87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05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469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499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66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89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27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1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93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6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3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12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6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73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DB7092-8B5F-4D7B-8338-7BBC6C81C02D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F49B14-F10B-4745-A04A-54518BC1B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34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0315080042-tep-24/213411058130012/vide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3FF21-25A1-4A3D-8C6F-9464283973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Onkologické onemocnění kůže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45938A-344A-47C9-97F7-3F29AB05B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43078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7. vyučovací hodina</a:t>
            </a:r>
          </a:p>
          <a:p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sz="1600" dirty="0"/>
              <a:t>Vypracovala: Bc. Zdeňka Smejkalová</a:t>
            </a:r>
          </a:p>
        </p:txBody>
      </p:sp>
    </p:spTree>
    <p:extLst>
      <p:ext uri="{BB962C8B-B14F-4D97-AF65-F5344CB8AC3E}">
        <p14:creationId xmlns:p14="http://schemas.microsoft.com/office/powerpoint/2010/main" val="39255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95FE5-7193-4EAD-80CF-65E8DB85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Rakovina kůže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A5D75E-49A8-4C24-9984-06E56DF7E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melanom = velmi nebezpečný typ rakoviny kůže</a:t>
            </a:r>
          </a:p>
          <a:p>
            <a:pPr lvl="1"/>
            <a:r>
              <a:rPr lang="cs-CZ" dirty="0"/>
              <a:t>nenápadná skvrna</a:t>
            </a:r>
          </a:p>
          <a:p>
            <a:pPr lvl="1"/>
            <a:r>
              <a:rPr lang="cs-CZ" dirty="0"/>
              <a:t>později rozsáhlé metastáze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4B9DE39-FA99-461B-BFF7-40796F5E3249}"/>
              </a:ext>
            </a:extLst>
          </p:cNvPr>
          <p:cNvGrpSpPr/>
          <p:nvPr/>
        </p:nvGrpSpPr>
        <p:grpSpPr>
          <a:xfrm>
            <a:off x="954512" y="3929174"/>
            <a:ext cx="10282974" cy="1986494"/>
            <a:chOff x="954512" y="3929174"/>
            <a:chExt cx="10282974" cy="1986494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958679DD-2D16-4A62-80B1-36F21FC13A77}"/>
                </a:ext>
              </a:extLst>
            </p:cNvPr>
            <p:cNvGrpSpPr/>
            <p:nvPr/>
          </p:nvGrpSpPr>
          <p:grpSpPr>
            <a:xfrm>
              <a:off x="954512" y="3929174"/>
              <a:ext cx="9942085" cy="1986494"/>
              <a:chOff x="954512" y="3929174"/>
              <a:chExt cx="9942085" cy="1986494"/>
            </a:xfrm>
          </p:grpSpPr>
          <p:pic>
            <p:nvPicPr>
              <p:cNvPr id="1026" name="Picture 2" descr="PovrchovÄ se Å¡Ã­ÅÃ­cÃ­ malignÃ­ melanomÂ ">
                <a:extLst>
                  <a:ext uri="{FF2B5EF4-FFF2-40B4-BE49-F238E27FC236}">
                    <a16:creationId xmlns:a16="http://schemas.microsoft.com/office/drawing/2014/main" id="{5B7A65BB-C913-4A1B-A827-443751A389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4512" y="3929174"/>
                <a:ext cx="2419350" cy="1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NodulÃ¡rnÃ­ melanomÂ ">
                <a:extLst>
                  <a:ext uri="{FF2B5EF4-FFF2-40B4-BE49-F238E27FC236}">
                    <a16:creationId xmlns:a16="http://schemas.microsoft.com/office/drawing/2014/main" id="{C7839FBF-1980-487D-93BF-93128B69D0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5721" y="3929175"/>
                <a:ext cx="2419350" cy="1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AkrolentiginÃ³znÃ­ melanom">
                <a:extLst>
                  <a:ext uri="{FF2B5EF4-FFF2-40B4-BE49-F238E27FC236}">
                    <a16:creationId xmlns:a16="http://schemas.microsoft.com/office/drawing/2014/main" id="{B41BD0F6-D5B6-4133-9300-69B36A7A97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7247" y="4110150"/>
                <a:ext cx="2419350" cy="1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Lentigo maligna melanom">
                <a:extLst>
                  <a:ext uri="{FF2B5EF4-FFF2-40B4-BE49-F238E27FC236}">
                    <a16:creationId xmlns:a16="http://schemas.microsoft.com/office/drawing/2014/main" id="{F5B521DF-0176-4797-9266-53E67C5A6C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6930" y="3942292"/>
                <a:ext cx="2106040" cy="1973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C22E925-6CD3-487E-9A61-3EFECD171696}"/>
                </a:ext>
              </a:extLst>
            </p:cNvPr>
            <p:cNvSpPr txBox="1"/>
            <p:nvPr/>
          </p:nvSpPr>
          <p:spPr>
            <a:xfrm flipH="1">
              <a:off x="10838838" y="5638669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2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78CA5-AE7E-46D6-BF9C-0DFA3046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22487"/>
            <a:ext cx="9601196" cy="1303867"/>
          </a:xfrm>
        </p:spPr>
        <p:txBody>
          <a:bodyPr/>
          <a:lstStyle/>
          <a:p>
            <a:r>
              <a:rPr lang="cs-CZ" dirty="0"/>
              <a:t>Výskyt rakoviny kůže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F15DCEB-BF5C-41F1-A115-A91DF003C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"/>
          <a:stretch/>
        </p:blipFill>
        <p:spPr>
          <a:xfrm>
            <a:off x="1494208" y="1647410"/>
            <a:ext cx="9203582" cy="452111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9A3B718-001E-4B2C-9F7B-B668F8C674D7}"/>
              </a:ext>
            </a:extLst>
          </p:cNvPr>
          <p:cNvSpPr txBox="1"/>
          <p:nvPr/>
        </p:nvSpPr>
        <p:spPr>
          <a:xfrm flipH="1">
            <a:off x="10690884" y="5891528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(2)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80A0BCB-713B-4EA7-9677-6BC5745EE6AC}"/>
              </a:ext>
            </a:extLst>
          </p:cNvPr>
          <p:cNvSpPr txBox="1"/>
          <p:nvPr/>
        </p:nvSpPr>
        <p:spPr>
          <a:xfrm>
            <a:off x="2230124" y="1357022"/>
            <a:ext cx="773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Rakovina kůže je nejčastější nádorové onemocnění!</a:t>
            </a:r>
          </a:p>
        </p:txBody>
      </p:sp>
    </p:spTree>
    <p:extLst>
      <p:ext uri="{BB962C8B-B14F-4D97-AF65-F5344CB8AC3E}">
        <p14:creationId xmlns:p14="http://schemas.microsoft.com/office/powerpoint/2010/main" val="31663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124C4-B87D-4A95-A20E-57EEAF27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DE49968-1B83-4DC4-B812-2D879601F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8"/>
          <a:stretch/>
        </p:blipFill>
        <p:spPr>
          <a:xfrm>
            <a:off x="795602" y="797578"/>
            <a:ext cx="10600796" cy="526284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63B1FA6-43BD-4811-A688-B8E0AA192266}"/>
              </a:ext>
            </a:extLst>
          </p:cNvPr>
          <p:cNvSpPr txBox="1"/>
          <p:nvPr/>
        </p:nvSpPr>
        <p:spPr>
          <a:xfrm flipH="1">
            <a:off x="10896598" y="5783423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21478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6E910-7931-4935-8E33-01C0F81D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63AC8F-DC4B-4F82-B7A9-8B17D831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1528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ultrafialové záření (UV záření) – zdrojem sluneční záření</a:t>
            </a:r>
          </a:p>
          <a:p>
            <a:r>
              <a:rPr lang="cs-CZ" dirty="0"/>
              <a:t>nadměrné slunění</a:t>
            </a:r>
          </a:p>
          <a:p>
            <a:r>
              <a:rPr lang="cs-CZ" dirty="0"/>
              <a:t>opakované spálení</a:t>
            </a:r>
          </a:p>
          <a:p>
            <a:r>
              <a:rPr lang="cs-CZ" dirty="0"/>
              <a:t>nadměrné slunění v dětském věku</a:t>
            </a:r>
          </a:p>
          <a:p>
            <a:r>
              <a:rPr lang="cs-CZ" dirty="0"/>
              <a:t>nepoužívání ochranných krémů</a:t>
            </a:r>
          </a:p>
          <a:p>
            <a:r>
              <a:rPr lang="cs-CZ" dirty="0"/>
              <a:t>osoby s tzv. fototypem 1 a 2 </a:t>
            </a:r>
          </a:p>
          <a:p>
            <a:r>
              <a:rPr lang="cs-CZ" dirty="0"/>
              <a:t>osoby s velkým množstvím znamének </a:t>
            </a:r>
          </a:p>
          <a:p>
            <a:r>
              <a:rPr lang="cs-CZ" dirty="0"/>
              <a:t>solária</a:t>
            </a:r>
          </a:p>
          <a:p>
            <a:r>
              <a:rPr lang="cs-CZ" dirty="0"/>
              <a:t>dědičnost </a:t>
            </a:r>
          </a:p>
        </p:txBody>
      </p:sp>
    </p:spTree>
    <p:extLst>
      <p:ext uri="{BB962C8B-B14F-4D97-AF65-F5344CB8AC3E}">
        <p14:creationId xmlns:p14="http://schemas.microsoft.com/office/powerpoint/2010/main" val="29425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618C6-0A29-4D48-9A14-61107FB3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Příznaky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4BF5E5-C697-4E74-9D95-6E1218586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Varovným signálem by měla být každá změna na pokožce, většinou se jedná o změnu znaménka!</a:t>
            </a: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A40272DB-970D-4E5D-932A-8ECE7B2160D2}"/>
              </a:ext>
            </a:extLst>
          </p:cNvPr>
          <p:cNvGrpSpPr/>
          <p:nvPr/>
        </p:nvGrpSpPr>
        <p:grpSpPr>
          <a:xfrm>
            <a:off x="1269692" y="3428999"/>
            <a:ext cx="10005471" cy="2446869"/>
            <a:chOff x="1269692" y="3428999"/>
            <a:chExt cx="10005471" cy="2446869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D8C79D58-1D16-4144-82BB-152C62EBD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692" y="3473524"/>
              <a:ext cx="3005889" cy="2402344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8F2242E8-CBF0-4D91-8F91-B4E8C64B5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56" y="3448447"/>
              <a:ext cx="3236561" cy="2427421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BE1967C2-0D67-4961-AD3F-FC973BB1A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04" b="9091"/>
            <a:stretch/>
          </p:blipFill>
          <p:spPr>
            <a:xfrm>
              <a:off x="8294983" y="3428999"/>
              <a:ext cx="2980180" cy="2446869"/>
            </a:xfrm>
            <a:prstGeom prst="rect">
              <a:avLst/>
            </a:prstGeom>
          </p:spPr>
        </p:pic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060045-32DF-4CB1-BFA8-7B13B2A41DC8}"/>
              </a:ext>
            </a:extLst>
          </p:cNvPr>
          <p:cNvSpPr txBox="1"/>
          <p:nvPr/>
        </p:nvSpPr>
        <p:spPr>
          <a:xfrm flipH="1">
            <a:off x="11255081" y="5598869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2221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5DD79-1CEE-40F5-8070-BC3FBCE9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Příznaky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D939BE-DB63-42C6-A0BA-8D95CDF8A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813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změna barvy znaménka (většinou tmavá barva)</a:t>
            </a:r>
          </a:p>
          <a:p>
            <a:r>
              <a:rPr lang="cs-CZ" dirty="0"/>
              <a:t>strakatý vzhled</a:t>
            </a:r>
          </a:p>
          <a:p>
            <a:r>
              <a:rPr lang="cs-CZ" dirty="0"/>
              <a:t>změna velikosti, šíření znaménka do plochy</a:t>
            </a:r>
          </a:p>
          <a:p>
            <a:r>
              <a:rPr lang="cs-CZ" dirty="0"/>
              <a:t>nepravidelné okraje</a:t>
            </a:r>
          </a:p>
          <a:p>
            <a:r>
              <a:rPr lang="cs-CZ" dirty="0"/>
              <a:t>krvácející, svědící znaménko</a:t>
            </a:r>
          </a:p>
          <a:p>
            <a:r>
              <a:rPr lang="cs-CZ" dirty="0"/>
              <a:t>melanom se projevuje jako </a:t>
            </a:r>
            <a:r>
              <a:rPr lang="cs-CZ" b="1" dirty="0"/>
              <a:t>pigmentová skvrna</a:t>
            </a:r>
            <a:r>
              <a:rPr lang="cs-CZ" dirty="0"/>
              <a:t>, která se postupně mění</a:t>
            </a:r>
          </a:p>
          <a:p>
            <a:r>
              <a:rPr lang="cs-CZ" b="1" dirty="0"/>
              <a:t>skvrny pod nehty</a:t>
            </a:r>
          </a:p>
          <a:p>
            <a:r>
              <a:rPr lang="cs-CZ" dirty="0"/>
              <a:t>zhoubný nádor se může podobat </a:t>
            </a:r>
            <a:r>
              <a:rPr lang="cs-CZ" b="1" dirty="0"/>
              <a:t>bradavici, mozolu, modřině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8A6F9B1-6333-445E-B15D-2E5E6CF15817}"/>
              </a:ext>
            </a:extLst>
          </p:cNvPr>
          <p:cNvGrpSpPr/>
          <p:nvPr/>
        </p:nvGrpSpPr>
        <p:grpSpPr>
          <a:xfrm>
            <a:off x="8356597" y="651931"/>
            <a:ext cx="2739324" cy="4197070"/>
            <a:chOff x="8356597" y="651931"/>
            <a:chExt cx="2739324" cy="4197070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AEF8A83C-5C85-4799-8AEF-DE68B1483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383" y="2644933"/>
              <a:ext cx="2134953" cy="2134953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1A1DEE24-8465-41F1-9B62-625A83829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597" y="651931"/>
              <a:ext cx="2540000" cy="1905000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78805D19-FFFB-4FCD-9CE8-2FA069EAE47E}"/>
                </a:ext>
              </a:extLst>
            </p:cNvPr>
            <p:cNvSpPr txBox="1"/>
            <p:nvPr/>
          </p:nvSpPr>
          <p:spPr>
            <a:xfrm flipH="1">
              <a:off x="10697273" y="4572002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(5)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27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20D2E-F3D3-4BBA-91D8-29AED57A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655E01-0C8A-4F4D-A336-32C1F471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10177462" cy="3886731"/>
          </a:xfrm>
        </p:spPr>
        <p:txBody>
          <a:bodyPr>
            <a:normAutofit/>
          </a:bodyPr>
          <a:lstStyle/>
          <a:p>
            <a:r>
              <a:rPr lang="cs-CZ" dirty="0"/>
              <a:t>vyvarování se přímého působení slunce (mezi 11–15 hodinou)</a:t>
            </a:r>
          </a:p>
          <a:p>
            <a:r>
              <a:rPr lang="cs-CZ" dirty="0"/>
              <a:t>používání krémů s ochranným faktorem</a:t>
            </a:r>
          </a:p>
          <a:p>
            <a:r>
              <a:rPr lang="cs-CZ" dirty="0"/>
              <a:t>vyhledávání stínu</a:t>
            </a:r>
          </a:p>
          <a:p>
            <a:r>
              <a:rPr lang="cs-CZ" dirty="0"/>
              <a:t>nenavštěvovat solária</a:t>
            </a:r>
          </a:p>
          <a:p>
            <a:endParaRPr lang="cs-CZ" dirty="0"/>
          </a:p>
          <a:p>
            <a:r>
              <a:rPr lang="cs-CZ" dirty="0"/>
              <a:t>samovyšetření kůže – třikrát za rok</a:t>
            </a:r>
          </a:p>
          <a:p>
            <a:pPr marL="0" indent="0" algn="r">
              <a:buNone/>
            </a:pPr>
            <a:endParaRPr lang="cs-CZ" sz="1400" dirty="0">
              <a:hlinkClick r:id="rId2"/>
            </a:endParaRPr>
          </a:p>
          <a:p>
            <a:pPr marL="0" indent="0" algn="r">
              <a:buNone/>
            </a:pPr>
            <a:r>
              <a:rPr lang="cs-CZ" sz="1400" dirty="0">
                <a:hlinkClick r:id="rId2"/>
              </a:rPr>
              <a:t>rakovina kůže – video</a:t>
            </a:r>
            <a:r>
              <a:rPr lang="cs-CZ" sz="1400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1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71B9F-A6B9-4E1D-BCFB-7CF3D7BC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DD9575-BCD8-49C0-8EF1-8BCA636B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10120312" cy="364384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ARENBERGER, Petr. Maligní melanom a ostatní nádory kůže. </a:t>
            </a:r>
            <a:r>
              <a:rPr lang="cs-CZ" i="1" dirty="0" err="1"/>
              <a:t>Linkos</a:t>
            </a:r>
            <a:r>
              <a:rPr lang="cs-CZ" i="1" dirty="0"/>
              <a:t> </a:t>
            </a:r>
            <a:r>
              <a:rPr lang="cs-CZ" dirty="0"/>
              <a:t>[online]. c2018, 10.9.2014 </a:t>
            </a:r>
            <a:r>
              <a:rPr lang="pl-PL" dirty="0"/>
              <a:t>[cit. 2018-05-07]. Dostupné z: https://www.linkos.cz/pacient-a-rodina/onkologicke-diagnozy/</a:t>
            </a:r>
            <a:r>
              <a:rPr lang="cs-CZ" dirty="0"/>
              <a:t>maligni-melanom-spinaliom-bazaliom-c43-44-d03/</a:t>
            </a:r>
            <a:r>
              <a:rPr lang="cs-CZ" dirty="0" err="1"/>
              <a:t>maligni</a:t>
            </a:r>
            <a:r>
              <a:rPr lang="cs-CZ" dirty="0"/>
              <a:t>-melanom-a-</a:t>
            </a:r>
            <a:r>
              <a:rPr lang="cs-CZ" dirty="0" err="1"/>
              <a:t>ostatni</a:t>
            </a:r>
            <a:r>
              <a:rPr lang="cs-CZ" dirty="0"/>
              <a:t>-</a:t>
            </a:r>
            <a:r>
              <a:rPr lang="cs-CZ" dirty="0" err="1"/>
              <a:t>nadory-kuze</a:t>
            </a:r>
            <a:r>
              <a:rPr lang="cs-CZ" dirty="0"/>
              <a:t>/</a:t>
            </a:r>
          </a:p>
          <a:p>
            <a:r>
              <a:rPr lang="cs-CZ" dirty="0"/>
              <a:t>Kožní nádory. </a:t>
            </a:r>
            <a:r>
              <a:rPr lang="cs-CZ" i="1" dirty="0" err="1"/>
              <a:t>Vitalion</a:t>
            </a:r>
            <a:r>
              <a:rPr lang="cs-CZ" i="1" dirty="0"/>
              <a:t> </a:t>
            </a:r>
            <a:r>
              <a:rPr lang="cs-CZ" dirty="0"/>
              <a:t>[online]. c2018 [cit. 2018-05-07]. Dostupné z: https://nemoci.vitalion.cz/kozni-nadory/</a:t>
            </a:r>
          </a:p>
          <a:p>
            <a:r>
              <a:rPr lang="pl-PL" i="1" dirty="0"/>
              <a:t>Melanom.cz </a:t>
            </a:r>
            <a:r>
              <a:rPr lang="pl-PL" dirty="0"/>
              <a:t>[online]. 2018 [cit. 2018-05-08]. Dostupne z: http://www.melanom.cz/</a:t>
            </a:r>
            <a:endParaRPr lang="cs-CZ" dirty="0"/>
          </a:p>
          <a:p>
            <a:r>
              <a:rPr lang="cs-CZ" dirty="0"/>
              <a:t>VOJAČKOVÁ, Naděžda a Michaela FRIDRICHOVÁ. </a:t>
            </a:r>
            <a:r>
              <a:rPr lang="cs-CZ" i="1" dirty="0"/>
              <a:t>Kůže a její ochrana: obecné informace pro pacienty. </a:t>
            </a:r>
            <a:r>
              <a:rPr lang="cs-CZ" dirty="0"/>
              <a:t>Praha: Liga proti rakovině, 2013. ISBN 978-80-260-5064-3.</a:t>
            </a:r>
          </a:p>
          <a:p>
            <a:pPr marL="0" indent="0">
              <a:buNone/>
            </a:pPr>
            <a:r>
              <a:rPr lang="cs-CZ" dirty="0"/>
              <a:t>Zdroje obrázků:</a:t>
            </a:r>
          </a:p>
          <a:p>
            <a:r>
              <a:rPr lang="cs-CZ" dirty="0"/>
              <a:t>(1), (4), (5): </a:t>
            </a:r>
            <a:r>
              <a:rPr lang="pl-PL" i="1" dirty="0"/>
              <a:t>Melanom.cz </a:t>
            </a:r>
            <a:r>
              <a:rPr lang="pl-PL" dirty="0"/>
              <a:t>[online]. 2018 [cit. 2018-05-08]. Dostupne z: http://www.melanom.cz/</a:t>
            </a:r>
            <a:endParaRPr lang="cs-CZ" dirty="0"/>
          </a:p>
          <a:p>
            <a:r>
              <a:rPr lang="cs-CZ" dirty="0"/>
              <a:t>(2), (3): </a:t>
            </a:r>
            <a:r>
              <a:rPr lang="cs-CZ" i="1" dirty="0"/>
              <a:t>Novotvary 2015 ČR </a:t>
            </a:r>
            <a:r>
              <a:rPr lang="cs-CZ" dirty="0"/>
              <a:t>[online]. Praha: Ústav zdravotnických informací a statistik ČR, 2015. [cit. 2018-04-30]. </a:t>
            </a:r>
            <a:r>
              <a:rPr lang="pl-PL" dirty="0"/>
              <a:t>Dostupné z: http://www.uzis.cz/publikace/novotvary-2015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569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385</Words>
  <Application>Microsoft Office PowerPoint</Application>
  <PresentationFormat>Širokoúhlá obrazovka</PresentationFormat>
  <Paragraphs>56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Arial</vt:lpstr>
      <vt:lpstr>Organika</vt:lpstr>
      <vt:lpstr>Onkologické onemocnění kůže</vt:lpstr>
      <vt:lpstr>Rakovina kůže</vt:lpstr>
      <vt:lpstr>Výskyt rakoviny kůže</vt:lpstr>
      <vt:lpstr>Prezentace aplikace PowerPoint</vt:lpstr>
      <vt:lpstr>Rizikové faktory</vt:lpstr>
      <vt:lpstr>Příznaky</vt:lpstr>
      <vt:lpstr>Příznaky</vt:lpstr>
      <vt:lpstr>Prevence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Onkologické onemocnění kůže</dc:title>
  <dc:creator>Zdeňka Smejkalová</dc:creator>
  <cp:lastModifiedBy>Zdeňka Smejkalová</cp:lastModifiedBy>
  <cp:revision>12</cp:revision>
  <dcterms:created xsi:type="dcterms:W3CDTF">2018-12-03T19:46:39Z</dcterms:created>
  <dcterms:modified xsi:type="dcterms:W3CDTF">2019-03-29T21:05:13Z</dcterms:modified>
</cp:coreProperties>
</file>