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8" r:id="rId6"/>
    <p:sldId id="269" r:id="rId7"/>
    <p:sldId id="270" r:id="rId8"/>
    <p:sldId id="271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>
        <p:scale>
          <a:sx n="96" d="100"/>
          <a:sy n="96" d="100"/>
        </p:scale>
        <p:origin x="-8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25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8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4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76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35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09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8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4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2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4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6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73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10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03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87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534F47-C60C-4778-863B-3680E92D5E7A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C08FF8-A29F-45CD-96EB-9FAE3310D4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0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uvodce-onemocnenim.cz/dvd/nejcastejsi-gynekologicke-malignity#video-2-1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64AEA4-FCAA-4C04-B2B9-FFA63B7F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1" y="1913467"/>
            <a:ext cx="7165977" cy="1515533"/>
          </a:xfrm>
        </p:spPr>
        <p:txBody>
          <a:bodyPr/>
          <a:lstStyle/>
          <a:p>
            <a:r>
              <a:rPr lang="cs-CZ" sz="4800" dirty="0"/>
              <a:t>Onkologické onemocnění děložního čípku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0A8A5E6-ADF3-403E-A565-F5E3968C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71653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5. vyučovací hodina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sz="1600" dirty="0"/>
              <a:t>Vypracovala: Bc. Zdeňka Smejkalová</a:t>
            </a:r>
          </a:p>
        </p:txBody>
      </p:sp>
    </p:spTree>
    <p:extLst>
      <p:ext uri="{BB962C8B-B14F-4D97-AF65-F5344CB8AC3E}">
        <p14:creationId xmlns:p14="http://schemas.microsoft.com/office/powerpoint/2010/main" val="259848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5070C8-1356-42F2-BDAE-31651DAA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5" y="978426"/>
            <a:ext cx="9848848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Onkologické onemocnění děložního čípku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2E8E79F-99A2-477F-9DA4-993DF72A5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cs-CZ" dirty="0"/>
              <a:t>děložní čípek = děložní hrdlo (latinsky cervix </a:t>
            </a:r>
            <a:r>
              <a:rPr lang="cs-CZ" dirty="0" err="1"/>
              <a:t>uteri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xmlns="" id="{E150F9E7-481D-4A26-90D3-CEDA0C817D18}"/>
              </a:ext>
            </a:extLst>
          </p:cNvPr>
          <p:cNvGrpSpPr/>
          <p:nvPr/>
        </p:nvGrpSpPr>
        <p:grpSpPr>
          <a:xfrm>
            <a:off x="787879" y="2961361"/>
            <a:ext cx="4833276" cy="3189146"/>
            <a:chOff x="787879" y="2961361"/>
            <a:chExt cx="4833276" cy="3189146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xmlns="" id="{406FBF57-61FB-4845-9B5F-AB3B32491107}"/>
                </a:ext>
              </a:extLst>
            </p:cNvPr>
            <p:cNvGrpSpPr/>
            <p:nvPr/>
          </p:nvGrpSpPr>
          <p:grpSpPr>
            <a:xfrm>
              <a:off x="787879" y="2961361"/>
              <a:ext cx="4833276" cy="3189146"/>
              <a:chOff x="3226276" y="3080492"/>
              <a:chExt cx="4833276" cy="3189146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xmlns="" id="{0184672A-E361-441D-89E9-B9685C84E6C8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6276" y="3548131"/>
                <a:ext cx="4833276" cy="2721507"/>
              </a:xfrm>
              <a:prstGeom prst="rect">
                <a:avLst/>
              </a:prstGeom>
            </p:spPr>
          </p:pic>
          <p:sp>
            <p:nvSpPr>
              <p:cNvPr id="7" name="Textové pole 2">
                <a:extLst>
                  <a:ext uri="{FF2B5EF4-FFF2-40B4-BE49-F238E27FC236}">
                    <a16:creationId xmlns:a16="http://schemas.microsoft.com/office/drawing/2014/main" xmlns="" id="{E3B2EAB4-6F24-431E-83A0-1E2A811CF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4195" y="3080492"/>
                <a:ext cx="2357438" cy="389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cs-CZ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Stavba pohlaví soustavy ženy</a:t>
                </a: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xmlns="" id="{C3E9ECBD-D68F-48A7-88DD-5FFD1AA35CCD}"/>
                </a:ext>
              </a:extLst>
            </p:cNvPr>
            <p:cNvSpPr txBox="1"/>
            <p:nvPr/>
          </p:nvSpPr>
          <p:spPr>
            <a:xfrm flipH="1">
              <a:off x="5059177" y="5676623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(1)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xmlns="" id="{17CACB64-E380-4BA6-9655-FF4E2E865E2A}"/>
              </a:ext>
            </a:extLst>
          </p:cNvPr>
          <p:cNvGrpSpPr/>
          <p:nvPr/>
        </p:nvGrpSpPr>
        <p:grpSpPr>
          <a:xfrm>
            <a:off x="6506851" y="2918804"/>
            <a:ext cx="3584926" cy="3257192"/>
            <a:chOff x="6506851" y="2918804"/>
            <a:chExt cx="3584926" cy="3257192"/>
          </a:xfrm>
        </p:grpSpPr>
        <p:pic>
          <p:nvPicPr>
            <p:cNvPr id="11" name="Picture 4" descr="VÃ½sledek obrÃ¡zku pro rakovina dÄloÅ¾nÃ­ho ÄÃ­pku">
              <a:extLst>
                <a:ext uri="{FF2B5EF4-FFF2-40B4-BE49-F238E27FC236}">
                  <a16:creationId xmlns:a16="http://schemas.microsoft.com/office/drawing/2014/main" xmlns="" id="{49712C22-BC3F-4445-9A14-D69647E466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6"/>
            <a:stretch/>
          </p:blipFill>
          <p:spPr bwMode="auto">
            <a:xfrm>
              <a:off x="6506851" y="2918804"/>
              <a:ext cx="3504050" cy="325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xmlns="" id="{3D25CA56-9D71-41E6-9454-8F810D9E827B}"/>
                </a:ext>
              </a:extLst>
            </p:cNvPr>
            <p:cNvSpPr txBox="1"/>
            <p:nvPr/>
          </p:nvSpPr>
          <p:spPr>
            <a:xfrm flipH="1">
              <a:off x="9693129" y="5875868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7940D3-E0CC-45C6-A375-B9EF2D9C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24907"/>
            <a:ext cx="9601196" cy="1303867"/>
          </a:xfrm>
        </p:spPr>
        <p:txBody>
          <a:bodyPr/>
          <a:lstStyle/>
          <a:p>
            <a:r>
              <a:rPr lang="cs-CZ" dirty="0"/>
              <a:t>Výskyt rakoviny děložního čípku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77B0EA7A-E993-4A04-81EA-CB04D990A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"/>
          <a:stretch/>
        </p:blipFill>
        <p:spPr>
          <a:xfrm>
            <a:off x="1295402" y="1430137"/>
            <a:ext cx="9601196" cy="4750037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E1C49D7-B4E6-47D7-95A1-E25FAA157C7A}"/>
              </a:ext>
            </a:extLst>
          </p:cNvPr>
          <p:cNvSpPr txBox="1"/>
          <p:nvPr/>
        </p:nvSpPr>
        <p:spPr>
          <a:xfrm flipH="1">
            <a:off x="10497950" y="5903175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7600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05EF62-2E2C-4659-B2F4-61C3CD1F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EC91C8EE-ABC8-424C-B1FB-2F031D756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>
          <a:xfrm>
            <a:off x="780146" y="819653"/>
            <a:ext cx="10631707" cy="5218694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2061738-7B93-4721-AC8F-727982C856D8}"/>
              </a:ext>
            </a:extLst>
          </p:cNvPr>
          <p:cNvSpPr txBox="1"/>
          <p:nvPr/>
        </p:nvSpPr>
        <p:spPr>
          <a:xfrm flipH="1">
            <a:off x="10896598" y="5951412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61773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905679-FB5E-493D-B8EA-2BEE80E1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a příznaky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2BBA1C3-3FBD-4027-9274-DB5F0A2F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09" y="2670848"/>
            <a:ext cx="4718304" cy="576262"/>
          </a:xfrm>
        </p:spPr>
        <p:txBody>
          <a:bodyPr/>
          <a:lstStyle/>
          <a:p>
            <a:r>
              <a:rPr lang="cs-CZ" b="1" dirty="0"/>
              <a:t>Rizikové faktory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B389C1C-0456-48A6-B648-1DFCE509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5909" y="3255699"/>
            <a:ext cx="5145422" cy="313124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infekce HPV</a:t>
            </a:r>
          </a:p>
          <a:p>
            <a:r>
              <a:rPr lang="cs-CZ" dirty="0"/>
              <a:t>promiskuita </a:t>
            </a:r>
          </a:p>
          <a:p>
            <a:r>
              <a:rPr lang="cs-CZ" dirty="0"/>
              <a:t>výběr partnera s rizikovým sexuálním chováním</a:t>
            </a:r>
          </a:p>
          <a:p>
            <a:r>
              <a:rPr lang="cs-CZ" dirty="0"/>
              <a:t>pohlavní styk v nízkém věku</a:t>
            </a:r>
          </a:p>
          <a:p>
            <a:r>
              <a:rPr lang="cs-CZ" dirty="0"/>
              <a:t>nechráněný pohlavní styk</a:t>
            </a:r>
          </a:p>
          <a:p>
            <a:r>
              <a:rPr lang="cs-CZ" dirty="0"/>
              <a:t>kouření</a:t>
            </a:r>
          </a:p>
          <a:p>
            <a:r>
              <a:rPr lang="cs-CZ" dirty="0"/>
              <a:t>poruchy imunity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AE40899E-ADAC-435C-9044-65E0D5B6F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5081" y="2658414"/>
            <a:ext cx="4718304" cy="576262"/>
          </a:xfrm>
        </p:spPr>
        <p:txBody>
          <a:bodyPr/>
          <a:lstStyle/>
          <a:p>
            <a:r>
              <a:rPr lang="cs-CZ" b="1" dirty="0"/>
              <a:t>Příznaky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3369638-257B-4DAB-8051-121E783F0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5081" y="3234676"/>
            <a:ext cx="5145422" cy="313124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</a:t>
            </a:r>
            <a:r>
              <a:rPr lang="cs-CZ" dirty="0" err="1"/>
              <a:t>přednádorovém</a:t>
            </a:r>
            <a:r>
              <a:rPr lang="cs-CZ" dirty="0"/>
              <a:t> a počátečním stadiu se většinou nevyskytují žádné příznaky.</a:t>
            </a:r>
          </a:p>
          <a:p>
            <a:r>
              <a:rPr lang="cs-CZ" dirty="0"/>
              <a:t>příznaky pozdního stadia rakoviny</a:t>
            </a:r>
          </a:p>
          <a:p>
            <a:pPr lvl="1"/>
            <a:r>
              <a:rPr lang="cs-CZ" dirty="0"/>
              <a:t>bolest podbřišku</a:t>
            </a:r>
          </a:p>
          <a:p>
            <a:pPr lvl="1"/>
            <a:r>
              <a:rPr lang="cs-CZ" dirty="0"/>
              <a:t>krvácení mimo menstruační cyklus</a:t>
            </a:r>
          </a:p>
          <a:p>
            <a:pPr lvl="1"/>
            <a:r>
              <a:rPr lang="cs-CZ" dirty="0"/>
              <a:t>bolest při pohlavním styku</a:t>
            </a:r>
          </a:p>
          <a:p>
            <a:pPr lvl="1"/>
            <a:r>
              <a:rPr lang="cs-CZ" dirty="0"/>
              <a:t>výtok z pochvy</a:t>
            </a:r>
          </a:p>
          <a:p>
            <a:pPr lvl="1"/>
            <a:r>
              <a:rPr lang="cs-CZ" dirty="0"/>
              <a:t>bolest při močení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4008CF3-940B-4947-851B-F29FF5FCFDBE}"/>
              </a:ext>
            </a:extLst>
          </p:cNvPr>
          <p:cNvSpPr txBox="1"/>
          <p:nvPr/>
        </p:nvSpPr>
        <p:spPr>
          <a:xfrm>
            <a:off x="7882788" y="2013324"/>
            <a:ext cx="344330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Zmíněné projevy nemusí znamenat nádorové onemocnění, ale určitě by jim měla být věnována pozornost! </a:t>
            </a:r>
          </a:p>
        </p:txBody>
      </p:sp>
    </p:spTree>
    <p:extLst>
      <p:ext uri="{BB962C8B-B14F-4D97-AF65-F5344CB8AC3E}">
        <p14:creationId xmlns:p14="http://schemas.microsoft.com/office/powerpoint/2010/main" val="13560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0D283A-D321-4C44-BA81-9F2E34F1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HPV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2449402-FD45-4455-9047-A8598993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556932"/>
            <a:ext cx="10306049" cy="33189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lidský </a:t>
            </a:r>
            <a:r>
              <a:rPr lang="cs-CZ" dirty="0" err="1"/>
              <a:t>papilomavirus</a:t>
            </a:r>
            <a:r>
              <a:rPr lang="cs-CZ" dirty="0"/>
              <a:t> (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Papilloma</a:t>
            </a:r>
            <a:r>
              <a:rPr lang="cs-CZ" dirty="0"/>
              <a:t> Virus)</a:t>
            </a:r>
          </a:p>
          <a:p>
            <a:r>
              <a:rPr lang="cs-CZ" dirty="0"/>
              <a:t>hlavní faktor vzniku rakoviny děložního čípku</a:t>
            </a:r>
          </a:p>
          <a:p>
            <a:r>
              <a:rPr lang="cs-CZ" dirty="0"/>
              <a:t>přenos pohlavním stykem</a:t>
            </a:r>
          </a:p>
          <a:p>
            <a:r>
              <a:rPr lang="cs-CZ" dirty="0"/>
              <a:t>také je možný přenos dotykem </a:t>
            </a:r>
          </a:p>
          <a:p>
            <a:pPr marL="0" indent="0">
              <a:buNone/>
            </a:pPr>
            <a:r>
              <a:rPr lang="cs-CZ" dirty="0"/>
              <a:t>     (ruka – </a:t>
            </a:r>
            <a:r>
              <a:rPr lang="cs-CZ" dirty="0" err="1"/>
              <a:t>pohl</a:t>
            </a:r>
            <a:r>
              <a:rPr lang="cs-CZ" dirty="0"/>
              <a:t>. orgán, </a:t>
            </a:r>
            <a:r>
              <a:rPr lang="cs-CZ" dirty="0" err="1"/>
              <a:t>pohl</a:t>
            </a:r>
            <a:r>
              <a:rPr lang="cs-CZ" dirty="0"/>
              <a:t>. orgán – </a:t>
            </a:r>
            <a:r>
              <a:rPr lang="cs-CZ" dirty="0" err="1"/>
              <a:t>pohl</a:t>
            </a:r>
            <a:r>
              <a:rPr lang="cs-CZ" dirty="0"/>
              <a:t>. orgán)</a:t>
            </a:r>
          </a:p>
          <a:p>
            <a:r>
              <a:rPr lang="cs-CZ" dirty="0"/>
              <a:t>virem mohou být nakažení i muži</a:t>
            </a:r>
          </a:p>
          <a:p>
            <a:r>
              <a:rPr lang="cs-CZ" dirty="0"/>
              <a:t>muži jsou většinou přenašeči</a:t>
            </a:r>
          </a:p>
          <a:p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2BD9C61F-E597-46FE-9FC0-439026C4C3B3}"/>
              </a:ext>
            </a:extLst>
          </p:cNvPr>
          <p:cNvGrpSpPr/>
          <p:nvPr/>
        </p:nvGrpSpPr>
        <p:grpSpPr>
          <a:xfrm>
            <a:off x="7101241" y="3176516"/>
            <a:ext cx="4547099" cy="3019713"/>
            <a:chOff x="7101241" y="3176516"/>
            <a:chExt cx="4547099" cy="3019713"/>
          </a:xfrm>
        </p:grpSpPr>
        <p:pic>
          <p:nvPicPr>
            <p:cNvPr id="1026" name="Picture 2" descr="r">
              <a:extLst>
                <a:ext uri="{FF2B5EF4-FFF2-40B4-BE49-F238E27FC236}">
                  <a16:creationId xmlns:a16="http://schemas.microsoft.com/office/drawing/2014/main" xmlns="" id="{E64F4D63-C08B-4B45-9251-27D9A5C9E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241" y="3450482"/>
              <a:ext cx="4307327" cy="2148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xmlns="" id="{71E04FBD-EBDC-4287-B5DF-8DF3FB2367D5}"/>
                </a:ext>
              </a:extLst>
            </p:cNvPr>
            <p:cNvSpPr txBox="1"/>
            <p:nvPr/>
          </p:nvSpPr>
          <p:spPr>
            <a:xfrm>
              <a:off x="7801550" y="3176516"/>
              <a:ext cx="29067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Rozvoj rakoviny děložního čípku</a:t>
              </a:r>
            </a:p>
          </p:txBody>
        </p:sp>
        <p:sp>
          <p:nvSpPr>
            <p:cNvPr id="7" name="TextovéPole 8">
              <a:extLst>
                <a:ext uri="{FF2B5EF4-FFF2-40B4-BE49-F238E27FC236}">
                  <a16:creationId xmlns:a16="http://schemas.microsoft.com/office/drawing/2014/main" xmlns="" id="{BB7A2555-6878-4B31-953E-0AF9073A68B6}"/>
                </a:ext>
              </a:extLst>
            </p:cNvPr>
            <p:cNvSpPr txBox="1"/>
            <p:nvPr/>
          </p:nvSpPr>
          <p:spPr>
            <a:xfrm flipH="1">
              <a:off x="11147331" y="5322099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dirty="0"/>
                <a:t>(5)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xmlns="" id="{FF4A7523-3380-4E80-BB1F-4CCBF8FD8F79}"/>
                </a:ext>
              </a:extLst>
            </p:cNvPr>
            <p:cNvSpPr txBox="1"/>
            <p:nvPr/>
          </p:nvSpPr>
          <p:spPr>
            <a:xfrm flipH="1">
              <a:off x="7101241" y="5549898"/>
              <a:ext cx="4547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dirty="0"/>
                <a:t>zdravá děloha – 1. fáze nádoru způsobující zánětlivou reakci – 2. fáze nádoru rozšířeného na celý děložní čípek – 3. fáze nádoru rozšířeného až do pochvy a okolních částí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5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B4A23A-D072-4A5F-B083-B9B682D9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rakoviny děložního čípku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E4DC70F-236E-498D-8C35-6A9A7E73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všeobecná pravidla primární prevence</a:t>
            </a:r>
          </a:p>
          <a:p>
            <a:r>
              <a:rPr lang="cs-CZ" dirty="0"/>
              <a:t>gynekologické preventivní prohlídky 1x za rok</a:t>
            </a:r>
          </a:p>
          <a:p>
            <a:r>
              <a:rPr lang="cs-CZ" dirty="0"/>
              <a:t>oddálení prvního pohlavní styku (nejlépe až do 18. roku života)</a:t>
            </a:r>
          </a:p>
          <a:p>
            <a:r>
              <a:rPr lang="cs-CZ" dirty="0"/>
              <a:t>partnerská stálost</a:t>
            </a:r>
          </a:p>
          <a:p>
            <a:r>
              <a:rPr lang="cs-CZ" dirty="0"/>
              <a:t>chráněný pohlavní styk za použití kondomu</a:t>
            </a:r>
          </a:p>
          <a:p>
            <a:r>
              <a:rPr lang="cs-CZ" dirty="0"/>
              <a:t>očkování proti HPV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07386F-7FDF-4BB7-A864-68CB207A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Screening rakoviny děložního čípku</a:t>
            </a:r>
            <a:br>
              <a:rPr lang="cs-CZ" dirty="0"/>
            </a:br>
            <a:r>
              <a:rPr lang="cs-CZ" dirty="0"/>
              <a:t>Očkování proti HPV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2A0560F-636E-496A-A5B5-71BBD0BE1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026" y="2476499"/>
            <a:ext cx="4718304" cy="576262"/>
          </a:xfrm>
        </p:spPr>
        <p:txBody>
          <a:bodyPr/>
          <a:lstStyle/>
          <a:p>
            <a:r>
              <a:rPr lang="cs-CZ" b="1" dirty="0"/>
              <a:t>Screening</a:t>
            </a:r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A64393EC-A526-4072-9018-2454B9761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69" y="2471731"/>
            <a:ext cx="4718304" cy="576262"/>
          </a:xfrm>
        </p:spPr>
        <p:txBody>
          <a:bodyPr/>
          <a:lstStyle/>
          <a:p>
            <a:r>
              <a:rPr lang="cs-CZ" b="1" dirty="0"/>
              <a:t>Očkování proti HPV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A4B17E1-0013-4669-8AE3-DA90A4556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301" y="3052759"/>
            <a:ext cx="5185029" cy="337661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Jedná se o metodu záchytu </a:t>
            </a:r>
            <a:r>
              <a:rPr lang="cs-CZ" dirty="0" err="1"/>
              <a:t>přednádorového</a:t>
            </a:r>
            <a:r>
              <a:rPr lang="cs-CZ" dirty="0"/>
              <a:t> nebo počátečního stadia rakoviny.</a:t>
            </a:r>
          </a:p>
          <a:p>
            <a:r>
              <a:rPr lang="cs-CZ" dirty="0"/>
              <a:t>Provádí se odběr stěru z děložního čípku v rámci pravidelné gynekologické prohlídky.</a:t>
            </a:r>
          </a:p>
          <a:p>
            <a:r>
              <a:rPr lang="cs-CZ" dirty="0"/>
              <a:t>Dívky by měly v rámci prevenci rakoviny být poprvé vyšetřeny po zahájení sexuálního života, ale poprvé by měly gynekologického lékaře navštívit v 15 letech.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42BD408-A163-4574-913F-6AD6DF3FA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047993"/>
            <a:ext cx="5434013" cy="304802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Očkování není jedinou ochranou proti HPV!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Dívkám od 13. do 14. roku a chlapcům ve věku 13 let očkovaní hradí zdravotní pojišťovna.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185E1461-B4F7-4BFE-90DC-C2ADAE7B6194}"/>
              </a:ext>
            </a:extLst>
          </p:cNvPr>
          <p:cNvSpPr txBox="1"/>
          <p:nvPr/>
        </p:nvSpPr>
        <p:spPr>
          <a:xfrm>
            <a:off x="8539821" y="5848436"/>
            <a:ext cx="308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2"/>
              </a:rPr>
              <a:t>očkování a screening – video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406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  <p:bldP spid="6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FD7AED-4537-4BAB-ACB7-AA655001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BA83090-7D96-4ABC-B268-FBD2E943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dirty="0"/>
              <a:t>Lidský </a:t>
            </a:r>
            <a:r>
              <a:rPr lang="cs-CZ" dirty="0" err="1"/>
              <a:t>papilomavirus</a:t>
            </a:r>
            <a:r>
              <a:rPr lang="cs-CZ" dirty="0"/>
              <a:t>. </a:t>
            </a:r>
            <a:r>
              <a:rPr lang="cs-CZ" i="1" dirty="0"/>
              <a:t>Cervix</a:t>
            </a:r>
            <a:r>
              <a:rPr lang="cs-CZ" dirty="0"/>
              <a:t> [online]. 2018, 6. 3. 2014 [cit. 2018-05-05]. Dostupné z: https://www.cervix.cz/index.php?pg=pro-verejnost--lidsky-papilomavirus-hpv</a:t>
            </a:r>
          </a:p>
          <a:p>
            <a:pPr lvl="0"/>
            <a:r>
              <a:rPr lang="cs-CZ" dirty="0"/>
              <a:t>Rakovina děložního čípku. </a:t>
            </a:r>
            <a:r>
              <a:rPr lang="cs-CZ" i="1" dirty="0"/>
              <a:t>Cervix</a:t>
            </a:r>
            <a:r>
              <a:rPr lang="cs-CZ" dirty="0"/>
              <a:t> [online]. 2018, 18. 12. 2017 [cit. 2018-05-05]. Dostupné z: https://www.cervix.cz/index.php?pg=pro-verejnost--rakovina-delozniho-cipku--prevence</a:t>
            </a:r>
          </a:p>
          <a:p>
            <a:pPr lvl="0"/>
            <a:r>
              <a:rPr lang="cs-CZ" dirty="0"/>
              <a:t>Rakovina děložního čípku. </a:t>
            </a:r>
            <a:r>
              <a:rPr lang="cs-CZ" i="1" dirty="0" err="1"/>
              <a:t>Vitalion</a:t>
            </a:r>
            <a:r>
              <a:rPr lang="cs-CZ" dirty="0"/>
              <a:t> [online]. c2018 [cit. 2018-05-05]. Dostupné z: https://nemoci.vitalion.cz/rakovina-delozniho-cipku/</a:t>
            </a:r>
          </a:p>
          <a:p>
            <a:pPr marL="0" indent="0">
              <a:buNone/>
            </a:pPr>
            <a:r>
              <a:rPr lang="cs-CZ" dirty="0"/>
              <a:t>Zdroje obrázků:</a:t>
            </a:r>
          </a:p>
          <a:p>
            <a:pPr lvl="0"/>
            <a:r>
              <a:rPr lang="cs-CZ" dirty="0"/>
              <a:t>(1): Ženské pohlaví "pod lupou". </a:t>
            </a:r>
            <a:r>
              <a:rPr lang="cs-CZ" i="1" dirty="0"/>
              <a:t>Kalíšek.cz</a:t>
            </a:r>
            <a:r>
              <a:rPr lang="cs-CZ" dirty="0"/>
              <a:t> [online]. 2017 [cit. 2018-05-05]. Dostupné z: http://kalisek.cz/zenske-pohlavi-pod-lupou</a:t>
            </a:r>
          </a:p>
          <a:p>
            <a:r>
              <a:rPr lang="cs-CZ" dirty="0"/>
              <a:t>(2): Rakovina děložního čípku. </a:t>
            </a:r>
            <a:r>
              <a:rPr lang="cs-CZ" i="1" dirty="0"/>
              <a:t>Symptomy</a:t>
            </a:r>
            <a:r>
              <a:rPr lang="cs-CZ" dirty="0"/>
              <a:t> [online]. 2017 [cit. 2019-03-20]. Dostupné z: https://www.symptomy.cz/nemoc/rakovina-delozniho-cipku</a:t>
            </a:r>
          </a:p>
          <a:p>
            <a:r>
              <a:rPr lang="cs-CZ" dirty="0"/>
              <a:t>(3), (4): </a:t>
            </a:r>
            <a:r>
              <a:rPr lang="cs-CZ" i="1" dirty="0"/>
              <a:t>Novotvary 2015 ČR </a:t>
            </a:r>
            <a:r>
              <a:rPr lang="cs-CZ" dirty="0"/>
              <a:t>[online]. Praha: Ústav zdravotnických informací a statistik ČR, 2015. [cit. 2018-04-30]. </a:t>
            </a:r>
            <a:r>
              <a:rPr lang="pl-PL" dirty="0"/>
              <a:t>Dostupné z: http://www.uzis.cz/publikace/novotvary-2015</a:t>
            </a:r>
          </a:p>
          <a:p>
            <a:r>
              <a:rPr lang="cs-CZ" dirty="0"/>
              <a:t>(5): Nenech to náhodě! Rakovina děložního čípku už si nemusí vyžádat život žádné ženy. </a:t>
            </a:r>
            <a:r>
              <a:rPr lang="cs-CZ" i="1" dirty="0"/>
              <a:t>Marianne</a:t>
            </a:r>
            <a:r>
              <a:rPr lang="cs-CZ" dirty="0"/>
              <a:t> [online]. 2019 [cit. 2019-03-20]. Dostupné z: https://www.marianne.cz/clanek/nenech-nahode-rakovina-delozniho-cipku-uz-si-nemusi-vyzadat-zivot-zadne-zeny</a:t>
            </a:r>
          </a:p>
        </p:txBody>
      </p:sp>
    </p:spTree>
    <p:extLst>
      <p:ext uri="{BB962C8B-B14F-4D97-AF65-F5344CB8AC3E}">
        <p14:creationId xmlns:p14="http://schemas.microsoft.com/office/powerpoint/2010/main" val="4027854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341</Words>
  <Application>Microsoft Office PowerPoint</Application>
  <PresentationFormat>Vlastní</PresentationFormat>
  <Paragraphs>69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Organika</vt:lpstr>
      <vt:lpstr>Onkologické onemocnění děložního čípku</vt:lpstr>
      <vt:lpstr>Onkologické onemocnění děložního čípku</vt:lpstr>
      <vt:lpstr>Výskyt rakoviny děložního čípku</vt:lpstr>
      <vt:lpstr>Prezentace aplikace PowerPoint</vt:lpstr>
      <vt:lpstr>Rizikové faktory a příznaky</vt:lpstr>
      <vt:lpstr>HPV</vt:lpstr>
      <vt:lpstr>Prevence rakoviny děložního čípku</vt:lpstr>
      <vt:lpstr>Screening rakoviny děložního čípku Očkování proti HPV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děložního čípku</dc:title>
  <dc:creator>Zdeňka Smejkalová</dc:creator>
  <cp:lastModifiedBy>Mgr. Jana Nedbalová</cp:lastModifiedBy>
  <cp:revision>16</cp:revision>
  <dcterms:created xsi:type="dcterms:W3CDTF">2018-12-06T04:35:27Z</dcterms:created>
  <dcterms:modified xsi:type="dcterms:W3CDTF">2019-09-25T10:53:23Z</dcterms:modified>
</cp:coreProperties>
</file>